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2" r:id="rId3"/>
    <p:sldId id="309" r:id="rId4"/>
    <p:sldId id="293" r:id="rId5"/>
    <p:sldId id="311" r:id="rId6"/>
    <p:sldId id="282" r:id="rId7"/>
    <p:sldId id="289" r:id="rId8"/>
    <p:sldId id="294" r:id="rId9"/>
    <p:sldId id="299" r:id="rId10"/>
    <p:sldId id="315" r:id="rId11"/>
    <p:sldId id="295" r:id="rId12"/>
    <p:sldId id="320" r:id="rId13"/>
    <p:sldId id="297" r:id="rId14"/>
    <p:sldId id="296" r:id="rId15"/>
    <p:sldId id="273" r:id="rId16"/>
    <p:sldId id="274" r:id="rId17"/>
    <p:sldId id="312" r:id="rId18"/>
    <p:sldId id="300" r:id="rId19"/>
    <p:sldId id="302" r:id="rId20"/>
    <p:sldId id="305" r:id="rId21"/>
    <p:sldId id="304" r:id="rId22"/>
    <p:sldId id="265" r:id="rId23"/>
    <p:sldId id="264" r:id="rId24"/>
    <p:sldId id="257" r:id="rId25"/>
    <p:sldId id="317" r:id="rId26"/>
    <p:sldId id="258" r:id="rId27"/>
    <p:sldId id="260" r:id="rId28"/>
    <p:sldId id="259" r:id="rId29"/>
    <p:sldId id="318" r:id="rId30"/>
    <p:sldId id="267" r:id="rId31"/>
    <p:sldId id="261" r:id="rId32"/>
    <p:sldId id="319" r:id="rId33"/>
    <p:sldId id="266" r:id="rId34"/>
    <p:sldId id="306" r:id="rId35"/>
    <p:sldId id="268" r:id="rId36"/>
    <p:sldId id="316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683"/>
    <a:srgbClr val="BBA58F"/>
    <a:srgbClr val="FED6E6"/>
    <a:srgbClr val="E0AEA7"/>
    <a:srgbClr val="D883FF"/>
    <a:srgbClr val="FBE8E5"/>
    <a:srgbClr val="F2DDD6"/>
    <a:srgbClr val="FADFF0"/>
    <a:srgbClr val="C194CB"/>
    <a:srgbClr val="ADD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14"/>
    <p:restoredTop sz="95701"/>
  </p:normalViewPr>
  <p:slideViewPr>
    <p:cSldViewPr snapToGrid="0" snapToObjects="1">
      <p:cViewPr varScale="1">
        <p:scale>
          <a:sx n="59" d="100"/>
          <a:sy n="59" d="100"/>
        </p:scale>
        <p:origin x="45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A541C-0D61-8449-9D5E-D4E5A55F124B}" type="doc">
      <dgm:prSet loTypeId="urn:microsoft.com/office/officeart/2009/3/layout/PieProcess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7610F704-D174-A04F-AE00-E18AEEF32B76}">
      <dgm:prSet phldrT="[文本]" custT="1"/>
      <dgm:spPr/>
      <dgm:t>
        <a:bodyPr/>
        <a:lstStyle/>
        <a:p>
          <a:r>
            <a:rPr lang="zh-TW" altLang="en-US" sz="2800" b="1" dirty="0">
              <a:latin typeface="PingFang SC" panose="020B0400000000000000" pitchFamily="34" charset="-122"/>
              <a:ea typeface="PingFang SC" panose="020B0400000000000000" pitchFamily="34" charset="-122"/>
            </a:rPr>
            <a:t>資料庫構建</a:t>
          </a:r>
          <a:endParaRPr lang="zh-CN" altLang="en-US" sz="2800" b="1" dirty="0">
            <a:latin typeface="PingFang SC" panose="020B0400000000000000" pitchFamily="34" charset="-122"/>
            <a:ea typeface="PingFang SC" panose="020B0400000000000000" pitchFamily="34" charset="-122"/>
          </a:endParaRPr>
        </a:p>
      </dgm:t>
    </dgm:pt>
    <dgm:pt modelId="{201A7CFD-A1B5-DA49-901C-6304BE8E23DA}" type="parTrans" cxnId="{5F7B362D-5C1E-0F4F-A9B8-009F0773882C}">
      <dgm:prSet/>
      <dgm:spPr/>
      <dgm:t>
        <a:bodyPr/>
        <a:lstStyle/>
        <a:p>
          <a:endParaRPr lang="zh-CN" altLang="en-US"/>
        </a:p>
      </dgm:t>
    </dgm:pt>
    <dgm:pt modelId="{A52F7333-23DF-3D4F-A04D-F09FC6CB4671}" type="sibTrans" cxnId="{5F7B362D-5C1E-0F4F-A9B8-009F0773882C}">
      <dgm:prSet/>
      <dgm:spPr/>
      <dgm:t>
        <a:bodyPr/>
        <a:lstStyle/>
        <a:p>
          <a:endParaRPr lang="zh-CN" altLang="en-US"/>
        </a:p>
      </dgm:t>
    </dgm:pt>
    <dgm:pt modelId="{FF85413A-70B1-FC48-983F-3ED68AC27A65}">
      <dgm:prSet phldrT="[文本]" custT="1"/>
      <dgm:spPr/>
      <dgm:t>
        <a:bodyPr/>
        <a:lstStyle/>
        <a:p>
          <a:r>
            <a:rPr lang="zh-TW" altLang="en-US" sz="2400" dirty="0">
              <a:latin typeface="PingFang SC" panose="020B0400000000000000" pitchFamily="34" charset="-122"/>
              <a:ea typeface="PingFang SC" panose="020B0400000000000000" pitchFamily="34" charset="-122"/>
            </a:rPr>
            <a:t>空間</a:t>
          </a:r>
          <a:r>
            <a:rPr lang="en-US" altLang="zh-TW" sz="2400" dirty="0">
              <a:latin typeface="PingFang SC" panose="020B0400000000000000" pitchFamily="34" charset="-122"/>
              <a:ea typeface="PingFang SC" panose="020B0400000000000000" pitchFamily="34" charset="-122"/>
            </a:rPr>
            <a:t>+</a:t>
          </a:r>
          <a:r>
            <a:rPr lang="zh-TW" altLang="en-US" sz="2400" dirty="0">
              <a:latin typeface="PingFang SC" panose="020B0400000000000000" pitchFamily="34" charset="-122"/>
              <a:ea typeface="PingFang SC" panose="020B0400000000000000" pitchFamily="34" charset="-122"/>
            </a:rPr>
            <a:t>時間資料收集與整理</a:t>
          </a:r>
          <a:endParaRPr lang="zh-CN" altLang="en-US" sz="2400" dirty="0">
            <a:latin typeface="PingFang SC" panose="020B0400000000000000" pitchFamily="34" charset="-122"/>
            <a:ea typeface="PingFang SC" panose="020B0400000000000000" pitchFamily="34" charset="-122"/>
          </a:endParaRPr>
        </a:p>
      </dgm:t>
    </dgm:pt>
    <dgm:pt modelId="{2CA62A14-B2AF-BF47-8E20-1C70E24EB0A5}" type="parTrans" cxnId="{C8BD509E-11CA-324E-AC8F-A513D457DD06}">
      <dgm:prSet/>
      <dgm:spPr/>
      <dgm:t>
        <a:bodyPr/>
        <a:lstStyle/>
        <a:p>
          <a:endParaRPr lang="zh-CN" altLang="en-US"/>
        </a:p>
      </dgm:t>
    </dgm:pt>
    <dgm:pt modelId="{ADD23AA3-AEF3-FF40-B43B-0335758D77C6}" type="sibTrans" cxnId="{C8BD509E-11CA-324E-AC8F-A513D457DD06}">
      <dgm:prSet/>
      <dgm:spPr/>
      <dgm:t>
        <a:bodyPr/>
        <a:lstStyle/>
        <a:p>
          <a:endParaRPr lang="zh-CN" altLang="en-US"/>
        </a:p>
      </dgm:t>
    </dgm:pt>
    <dgm:pt modelId="{770491D3-ED10-834D-BCDF-0B93AFA0B5BD}">
      <dgm:prSet phldrT="[文本]" custT="1"/>
      <dgm:spPr/>
      <dgm:t>
        <a:bodyPr/>
        <a:lstStyle/>
        <a:p>
          <a:r>
            <a:rPr lang="zh-TW" altLang="en-US" sz="2800" b="1" dirty="0">
              <a:latin typeface="PingFang SC" panose="020B0400000000000000" pitchFamily="34" charset="-122"/>
              <a:ea typeface="PingFang SC" panose="020B0400000000000000" pitchFamily="34" charset="-122"/>
            </a:rPr>
            <a:t>小麥適合生長參數</a:t>
          </a:r>
          <a:endParaRPr lang="zh-CN" altLang="en-US" sz="2800" b="1" dirty="0">
            <a:latin typeface="PingFang SC" panose="020B0400000000000000" pitchFamily="34" charset="-122"/>
            <a:ea typeface="PingFang SC" panose="020B0400000000000000" pitchFamily="34" charset="-122"/>
          </a:endParaRPr>
        </a:p>
      </dgm:t>
    </dgm:pt>
    <dgm:pt modelId="{11828ED8-B162-5349-84F2-E8371A33DB40}" type="parTrans" cxnId="{B14B601F-862B-9145-AF2B-759268B20B39}">
      <dgm:prSet/>
      <dgm:spPr/>
      <dgm:t>
        <a:bodyPr/>
        <a:lstStyle/>
        <a:p>
          <a:endParaRPr lang="zh-CN" altLang="en-US"/>
        </a:p>
      </dgm:t>
    </dgm:pt>
    <dgm:pt modelId="{F502913C-2799-4C40-9895-8D3088855B2A}" type="sibTrans" cxnId="{B14B601F-862B-9145-AF2B-759268B20B39}">
      <dgm:prSet/>
      <dgm:spPr/>
      <dgm:t>
        <a:bodyPr/>
        <a:lstStyle/>
        <a:p>
          <a:endParaRPr lang="zh-CN" altLang="en-US"/>
        </a:p>
      </dgm:t>
    </dgm:pt>
    <dgm:pt modelId="{F84661F2-8226-1D46-939A-1086E88D3EF4}">
      <dgm:prSet phldrT="[文本]" custT="1"/>
      <dgm:spPr/>
      <dgm:t>
        <a:bodyPr/>
        <a:lstStyle/>
        <a:p>
          <a:r>
            <a:rPr lang="zh-TW" altLang="en-US" sz="2400" dirty="0">
              <a:latin typeface="PingFang SC" panose="020B0400000000000000" pitchFamily="34" charset="-122"/>
              <a:ea typeface="PingFang SC" panose="020B0400000000000000" pitchFamily="34" charset="-122"/>
            </a:rPr>
            <a:t>小麥最適生長溫度、濕度、光照、土質</a:t>
          </a:r>
          <a:endParaRPr lang="zh-CN" altLang="en-US" sz="2400" dirty="0">
            <a:latin typeface="PingFang SC" panose="020B0400000000000000" pitchFamily="34" charset="-122"/>
            <a:ea typeface="PingFang SC" panose="020B0400000000000000" pitchFamily="34" charset="-122"/>
          </a:endParaRPr>
        </a:p>
      </dgm:t>
    </dgm:pt>
    <dgm:pt modelId="{DE8A75EF-BA8E-F643-863F-ECB089F98A8B}" type="parTrans" cxnId="{3FBEE228-1FA3-0443-806C-7D4BCCE17840}">
      <dgm:prSet/>
      <dgm:spPr/>
      <dgm:t>
        <a:bodyPr/>
        <a:lstStyle/>
        <a:p>
          <a:endParaRPr lang="zh-CN" altLang="en-US"/>
        </a:p>
      </dgm:t>
    </dgm:pt>
    <dgm:pt modelId="{CCFC7A41-4870-DA44-BD12-4EA92758B2AD}" type="sibTrans" cxnId="{3FBEE228-1FA3-0443-806C-7D4BCCE17840}">
      <dgm:prSet/>
      <dgm:spPr/>
      <dgm:t>
        <a:bodyPr/>
        <a:lstStyle/>
        <a:p>
          <a:endParaRPr lang="zh-CN" altLang="en-US"/>
        </a:p>
      </dgm:t>
    </dgm:pt>
    <dgm:pt modelId="{1A546D5A-4786-8B45-92D4-8B2B7E744819}">
      <dgm:prSet phldrT="[文本]" custT="1"/>
      <dgm:spPr/>
      <dgm:t>
        <a:bodyPr/>
        <a:lstStyle/>
        <a:p>
          <a:r>
            <a:rPr lang="zh-CN" altLang="en-US" sz="2800" b="1" dirty="0">
              <a:latin typeface="PingFang SC" panose="020B0400000000000000" pitchFamily="34" charset="-122"/>
              <a:ea typeface="PingFang SC" panose="020B0400000000000000" pitchFamily="34" charset="-122"/>
            </a:rPr>
            <a:t>構建適宜區地圖</a:t>
          </a:r>
        </a:p>
      </dgm:t>
    </dgm:pt>
    <dgm:pt modelId="{7E9206E5-E46E-BB4D-90C0-5BEBF8E800BD}" type="parTrans" cxnId="{76A341D4-8FAB-AE44-9078-C8EAF2DF7B32}">
      <dgm:prSet/>
      <dgm:spPr/>
      <dgm:t>
        <a:bodyPr/>
        <a:lstStyle/>
        <a:p>
          <a:endParaRPr lang="zh-CN" altLang="en-US"/>
        </a:p>
      </dgm:t>
    </dgm:pt>
    <dgm:pt modelId="{89018716-A76B-4C44-AFFE-69BACB34376D}" type="sibTrans" cxnId="{76A341D4-8FAB-AE44-9078-C8EAF2DF7B32}">
      <dgm:prSet/>
      <dgm:spPr/>
      <dgm:t>
        <a:bodyPr/>
        <a:lstStyle/>
        <a:p>
          <a:endParaRPr lang="zh-CN" altLang="en-US"/>
        </a:p>
      </dgm:t>
    </dgm:pt>
    <dgm:pt modelId="{4D9094DE-BDAB-754E-A1D9-76ACC6FC75C1}">
      <dgm:prSet phldrT="[文本]" custT="1"/>
      <dgm:spPr/>
      <dgm:t>
        <a:bodyPr/>
        <a:lstStyle/>
        <a:p>
          <a:r>
            <a:rPr lang="zh-CN" altLang="en-US" sz="2400" dirty="0">
              <a:latin typeface="PingFang SC" panose="020B0400000000000000" pitchFamily="34" charset="-122"/>
              <a:ea typeface="PingFang SC" panose="020B0400000000000000" pitchFamily="34" charset="-122"/>
            </a:rPr>
            <a:t>建立模型</a:t>
          </a:r>
          <a:r>
            <a:rPr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rPr>
            <a:t>,</a:t>
          </a:r>
          <a:r>
            <a:rPr lang="zh-CN" altLang="en-US" sz="2400" dirty="0">
              <a:latin typeface="PingFang SC" panose="020B0400000000000000" pitchFamily="34" charset="-122"/>
              <a:ea typeface="PingFang SC" panose="020B0400000000000000" pitchFamily="34" charset="-122"/>
            </a:rPr>
            <a:t>導入數據</a:t>
          </a:r>
          <a:r>
            <a:rPr lang="zh-TW" altLang="en-US" sz="2400" dirty="0">
              <a:latin typeface="PingFang SC" panose="020B0400000000000000" pitchFamily="34" charset="-122"/>
              <a:ea typeface="PingFang SC" panose="020B0400000000000000" pitchFamily="34" charset="-122"/>
            </a:rPr>
            <a:t>，構建地圖</a:t>
          </a:r>
          <a:endParaRPr lang="zh-CN" altLang="en-US" sz="2400" dirty="0">
            <a:latin typeface="PingFang SC" panose="020B0400000000000000" pitchFamily="34" charset="-122"/>
            <a:ea typeface="PingFang SC" panose="020B0400000000000000" pitchFamily="34" charset="-122"/>
          </a:endParaRPr>
        </a:p>
      </dgm:t>
    </dgm:pt>
    <dgm:pt modelId="{E879CF13-35F4-7348-8C7D-A83B1B577892}" type="parTrans" cxnId="{1A25BBF6-73A4-734D-B4F7-30E72D824B8F}">
      <dgm:prSet/>
      <dgm:spPr/>
      <dgm:t>
        <a:bodyPr/>
        <a:lstStyle/>
        <a:p>
          <a:endParaRPr lang="zh-CN" altLang="en-US"/>
        </a:p>
      </dgm:t>
    </dgm:pt>
    <dgm:pt modelId="{EB8547C8-2313-7C47-A32F-78C8F59B0C8D}" type="sibTrans" cxnId="{1A25BBF6-73A4-734D-B4F7-30E72D824B8F}">
      <dgm:prSet/>
      <dgm:spPr/>
      <dgm:t>
        <a:bodyPr/>
        <a:lstStyle/>
        <a:p>
          <a:endParaRPr lang="zh-CN" altLang="en-US"/>
        </a:p>
      </dgm:t>
    </dgm:pt>
    <dgm:pt modelId="{FF45A8E1-CB63-BE4B-BD26-3A0AE9C92BDE}" type="pres">
      <dgm:prSet presAssocID="{EBFA541C-0D61-8449-9D5E-D4E5A55F124B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242EE76B-B83A-8A4D-9850-7542524853F2}" type="pres">
      <dgm:prSet presAssocID="{7610F704-D174-A04F-AE00-E18AEEF32B76}" presName="ParentComposite" presStyleCnt="0"/>
      <dgm:spPr/>
    </dgm:pt>
    <dgm:pt modelId="{550EF744-1E2C-EE4C-991D-D138FA7347D0}" type="pres">
      <dgm:prSet presAssocID="{7610F704-D174-A04F-AE00-E18AEEF32B76}" presName="Chord" presStyleLbl="bgShp" presStyleIdx="0" presStyleCnt="3" custLinFactNeighborX="-33913" custLinFactNeighborY="73987"/>
      <dgm:spPr/>
    </dgm:pt>
    <dgm:pt modelId="{6093F96E-BB44-D840-BD61-71B075196EA7}" type="pres">
      <dgm:prSet presAssocID="{7610F704-D174-A04F-AE00-E18AEEF32B76}" presName="Pie" presStyleLbl="alignNode1" presStyleIdx="0" presStyleCnt="3" custLinFactNeighborX="-41466" custLinFactNeighborY="87904"/>
      <dgm:spPr/>
    </dgm:pt>
    <dgm:pt modelId="{B8A78349-A52C-9A4C-9B79-7BFB94058FF8}" type="pres">
      <dgm:prSet presAssocID="{7610F704-D174-A04F-AE00-E18AEEF32B76}" presName="Parent" presStyleLbl="revTx" presStyleIdx="0" presStyleCnt="6" custAng="5400000" custLinFactNeighborX="78462" custLinFactNeighborY="-52543">
        <dgm:presLayoutVars>
          <dgm:chMax val="1"/>
          <dgm:chPref val="1"/>
          <dgm:bulletEnabled val="1"/>
        </dgm:presLayoutVars>
      </dgm:prSet>
      <dgm:spPr/>
    </dgm:pt>
    <dgm:pt modelId="{7DD8EC2E-DFE9-7B45-8BF0-59F0F3F17E69}" type="pres">
      <dgm:prSet presAssocID="{ADD23AA3-AEF3-FF40-B43B-0335758D77C6}" presName="negSibTrans" presStyleCnt="0"/>
      <dgm:spPr/>
    </dgm:pt>
    <dgm:pt modelId="{6330120C-A624-BF4A-B459-8A3B05C23EF6}" type="pres">
      <dgm:prSet presAssocID="{7610F704-D174-A04F-AE00-E18AEEF32B76}" presName="composite" presStyleCnt="0"/>
      <dgm:spPr/>
    </dgm:pt>
    <dgm:pt modelId="{9C1C791A-6964-8C48-81EF-35586A20B317}" type="pres">
      <dgm:prSet presAssocID="{7610F704-D174-A04F-AE00-E18AEEF32B76}" presName="Child" presStyleLbl="revTx" presStyleIdx="1" presStyleCnt="6" custScaleX="103847" custScaleY="52019" custLinFactNeighborX="-24954" custLinFactNeighborY="30465">
        <dgm:presLayoutVars>
          <dgm:chMax val="0"/>
          <dgm:chPref val="0"/>
          <dgm:bulletEnabled val="1"/>
        </dgm:presLayoutVars>
      </dgm:prSet>
      <dgm:spPr/>
    </dgm:pt>
    <dgm:pt modelId="{142DB4E7-BE9E-F046-8FAF-6683B1F6B038}" type="pres">
      <dgm:prSet presAssocID="{A52F7333-23DF-3D4F-A04D-F09FC6CB4671}" presName="sibTrans" presStyleCnt="0"/>
      <dgm:spPr/>
    </dgm:pt>
    <dgm:pt modelId="{870FA721-FB42-4D47-A892-8291259582ED}" type="pres">
      <dgm:prSet presAssocID="{770491D3-ED10-834D-BCDF-0B93AFA0B5BD}" presName="ParentComposite" presStyleCnt="0"/>
      <dgm:spPr/>
    </dgm:pt>
    <dgm:pt modelId="{14D436FB-825A-2446-8A4E-ED27B9A1CFC2}" type="pres">
      <dgm:prSet presAssocID="{770491D3-ED10-834D-BCDF-0B93AFA0B5BD}" presName="Chord" presStyleLbl="bgShp" presStyleIdx="1" presStyleCnt="3" custLinFactNeighborX="-32939" custLinFactNeighborY="80979"/>
      <dgm:spPr/>
    </dgm:pt>
    <dgm:pt modelId="{95553828-E00C-F049-BF75-4540F282E51C}" type="pres">
      <dgm:prSet presAssocID="{770491D3-ED10-834D-BCDF-0B93AFA0B5BD}" presName="Pie" presStyleLbl="alignNode1" presStyleIdx="1" presStyleCnt="3" custLinFactNeighborX="-39648" custLinFactNeighborY="96029"/>
      <dgm:spPr/>
    </dgm:pt>
    <dgm:pt modelId="{5CA2D27A-BD39-7544-9731-EEC43D217BA5}" type="pres">
      <dgm:prSet presAssocID="{770491D3-ED10-834D-BCDF-0B93AFA0B5BD}" presName="Parent" presStyleLbl="revTx" presStyleIdx="2" presStyleCnt="6" custAng="5400000" custScaleY="111108" custLinFactX="100000" custLinFactNeighborX="106479" custLinFactNeighborY="-48602">
        <dgm:presLayoutVars>
          <dgm:chMax val="1"/>
          <dgm:chPref val="1"/>
          <dgm:bulletEnabled val="1"/>
        </dgm:presLayoutVars>
      </dgm:prSet>
      <dgm:spPr/>
    </dgm:pt>
    <dgm:pt modelId="{70F51755-DD80-F142-BDD5-19199155C903}" type="pres">
      <dgm:prSet presAssocID="{CCFC7A41-4870-DA44-BD12-4EA92758B2AD}" presName="negSibTrans" presStyleCnt="0"/>
      <dgm:spPr/>
    </dgm:pt>
    <dgm:pt modelId="{0A5EAF5E-6449-3441-8903-4C1E7B92B979}" type="pres">
      <dgm:prSet presAssocID="{770491D3-ED10-834D-BCDF-0B93AFA0B5BD}" presName="composite" presStyleCnt="0"/>
      <dgm:spPr/>
    </dgm:pt>
    <dgm:pt modelId="{804E6BD1-BB1B-6249-A321-D0D60FC3E5A7}" type="pres">
      <dgm:prSet presAssocID="{770491D3-ED10-834D-BCDF-0B93AFA0B5BD}" presName="Child" presStyleLbl="revTx" presStyleIdx="3" presStyleCnt="6" custScaleX="125890" custScaleY="37422" custLinFactNeighborX="-31893" custLinFactNeighborY="24762">
        <dgm:presLayoutVars>
          <dgm:chMax val="0"/>
          <dgm:chPref val="0"/>
          <dgm:bulletEnabled val="1"/>
        </dgm:presLayoutVars>
      </dgm:prSet>
      <dgm:spPr/>
    </dgm:pt>
    <dgm:pt modelId="{58C8A4AF-2A96-8D40-B0C7-01EF6CCE1FF0}" type="pres">
      <dgm:prSet presAssocID="{F502913C-2799-4C40-9895-8D3088855B2A}" presName="sibTrans" presStyleCnt="0"/>
      <dgm:spPr/>
    </dgm:pt>
    <dgm:pt modelId="{D7F10B72-2FEB-2645-8DA7-601980AAC2AE}" type="pres">
      <dgm:prSet presAssocID="{1A546D5A-4786-8B45-92D4-8B2B7E744819}" presName="ParentComposite" presStyleCnt="0"/>
      <dgm:spPr/>
    </dgm:pt>
    <dgm:pt modelId="{C64A2DA9-096B-7345-A009-22D4B662EB03}" type="pres">
      <dgm:prSet presAssocID="{1A546D5A-4786-8B45-92D4-8B2B7E744819}" presName="Chord" presStyleLbl="bgShp" presStyleIdx="2" presStyleCnt="3" custLinFactNeighborX="-6166" custLinFactNeighborY="68990"/>
      <dgm:spPr/>
    </dgm:pt>
    <dgm:pt modelId="{6C33E669-9BC3-9A4B-90CE-BDD8EF27B222}" type="pres">
      <dgm:prSet presAssocID="{1A546D5A-4786-8B45-92D4-8B2B7E744819}" presName="Pie" presStyleLbl="alignNode1" presStyleIdx="2" presStyleCnt="3" custLinFactNeighborX="-7762" custLinFactNeighborY="84330"/>
      <dgm:spPr/>
    </dgm:pt>
    <dgm:pt modelId="{CA4FF2DF-6E91-BE4A-81D7-DC489918D480}" type="pres">
      <dgm:prSet presAssocID="{1A546D5A-4786-8B45-92D4-8B2B7E744819}" presName="Parent" presStyleLbl="revTx" presStyleIdx="4" presStyleCnt="6" custAng="5400000" custLinFactX="100000" custLinFactNeighborX="145566" custLinFactNeighborY="-52813">
        <dgm:presLayoutVars>
          <dgm:chMax val="1"/>
          <dgm:chPref val="1"/>
          <dgm:bulletEnabled val="1"/>
        </dgm:presLayoutVars>
      </dgm:prSet>
      <dgm:spPr/>
    </dgm:pt>
    <dgm:pt modelId="{68E0679D-1A52-684B-8C60-2849CEAA4A1F}" type="pres">
      <dgm:prSet presAssocID="{EB8547C8-2313-7C47-A32F-78C8F59B0C8D}" presName="negSibTrans" presStyleCnt="0"/>
      <dgm:spPr/>
    </dgm:pt>
    <dgm:pt modelId="{755AF346-C962-D74A-B2FB-D15746E461EE}" type="pres">
      <dgm:prSet presAssocID="{1A546D5A-4786-8B45-92D4-8B2B7E744819}" presName="composite" presStyleCnt="0"/>
      <dgm:spPr/>
    </dgm:pt>
    <dgm:pt modelId="{ECA1CEBD-E2DD-0F4A-ACE2-B0BC1420194C}" type="pres">
      <dgm:prSet presAssocID="{1A546D5A-4786-8B45-92D4-8B2B7E744819}" presName="Child" presStyleLbl="revTx" presStyleIdx="5" presStyleCnt="6" custScaleX="107459" custScaleY="34416" custLinFactNeighborX="-4844" custLinFactNeighborY="22534">
        <dgm:presLayoutVars>
          <dgm:chMax val="0"/>
          <dgm:chPref val="0"/>
          <dgm:bulletEnabled val="1"/>
        </dgm:presLayoutVars>
      </dgm:prSet>
      <dgm:spPr/>
    </dgm:pt>
  </dgm:ptLst>
  <dgm:cxnLst>
    <dgm:cxn modelId="{B14B601F-862B-9145-AF2B-759268B20B39}" srcId="{EBFA541C-0D61-8449-9D5E-D4E5A55F124B}" destId="{770491D3-ED10-834D-BCDF-0B93AFA0B5BD}" srcOrd="1" destOrd="0" parTransId="{11828ED8-B162-5349-84F2-E8371A33DB40}" sibTransId="{F502913C-2799-4C40-9895-8D3088855B2A}"/>
    <dgm:cxn modelId="{3FBEE228-1FA3-0443-806C-7D4BCCE17840}" srcId="{770491D3-ED10-834D-BCDF-0B93AFA0B5BD}" destId="{F84661F2-8226-1D46-939A-1086E88D3EF4}" srcOrd="0" destOrd="0" parTransId="{DE8A75EF-BA8E-F643-863F-ECB089F98A8B}" sibTransId="{CCFC7A41-4870-DA44-BD12-4EA92758B2AD}"/>
    <dgm:cxn modelId="{5F7B362D-5C1E-0F4F-A9B8-009F0773882C}" srcId="{EBFA541C-0D61-8449-9D5E-D4E5A55F124B}" destId="{7610F704-D174-A04F-AE00-E18AEEF32B76}" srcOrd="0" destOrd="0" parTransId="{201A7CFD-A1B5-DA49-901C-6304BE8E23DA}" sibTransId="{A52F7333-23DF-3D4F-A04D-F09FC6CB4671}"/>
    <dgm:cxn modelId="{9EC6463D-2A4F-4743-BB68-E9BC93E1631E}" type="presOf" srcId="{770491D3-ED10-834D-BCDF-0B93AFA0B5BD}" destId="{5CA2D27A-BD39-7544-9731-EEC43D217BA5}" srcOrd="0" destOrd="0" presId="urn:microsoft.com/office/officeart/2009/3/layout/PieProcess"/>
    <dgm:cxn modelId="{0F99923F-C0FE-B544-8E8D-18E1E862D587}" type="presOf" srcId="{FF85413A-70B1-FC48-983F-3ED68AC27A65}" destId="{9C1C791A-6964-8C48-81EF-35586A20B317}" srcOrd="0" destOrd="0" presId="urn:microsoft.com/office/officeart/2009/3/layout/PieProcess"/>
    <dgm:cxn modelId="{8C3C6956-0A2E-4A46-8322-1213ECD5612C}" type="presOf" srcId="{F84661F2-8226-1D46-939A-1086E88D3EF4}" destId="{804E6BD1-BB1B-6249-A321-D0D60FC3E5A7}" srcOrd="0" destOrd="0" presId="urn:microsoft.com/office/officeart/2009/3/layout/PieProcess"/>
    <dgm:cxn modelId="{C8BD509E-11CA-324E-AC8F-A513D457DD06}" srcId="{7610F704-D174-A04F-AE00-E18AEEF32B76}" destId="{FF85413A-70B1-FC48-983F-3ED68AC27A65}" srcOrd="0" destOrd="0" parTransId="{2CA62A14-B2AF-BF47-8E20-1C70E24EB0A5}" sibTransId="{ADD23AA3-AEF3-FF40-B43B-0335758D77C6}"/>
    <dgm:cxn modelId="{11CEA8B3-8BB3-8E40-A623-4255E860C9AD}" type="presOf" srcId="{4D9094DE-BDAB-754E-A1D9-76ACC6FC75C1}" destId="{ECA1CEBD-E2DD-0F4A-ACE2-B0BC1420194C}" srcOrd="0" destOrd="0" presId="urn:microsoft.com/office/officeart/2009/3/layout/PieProcess"/>
    <dgm:cxn modelId="{A7F8C6BD-5A3E-BB4F-BA54-F4CD69C4C3CF}" type="presOf" srcId="{EBFA541C-0D61-8449-9D5E-D4E5A55F124B}" destId="{FF45A8E1-CB63-BE4B-BD26-3A0AE9C92BDE}" srcOrd="0" destOrd="0" presId="urn:microsoft.com/office/officeart/2009/3/layout/PieProcess"/>
    <dgm:cxn modelId="{76A341D4-8FAB-AE44-9078-C8EAF2DF7B32}" srcId="{EBFA541C-0D61-8449-9D5E-D4E5A55F124B}" destId="{1A546D5A-4786-8B45-92D4-8B2B7E744819}" srcOrd="2" destOrd="0" parTransId="{7E9206E5-E46E-BB4D-90C0-5BEBF8E800BD}" sibTransId="{89018716-A76B-4C44-AFFE-69BACB34376D}"/>
    <dgm:cxn modelId="{2EEFE5EC-1384-814E-B4C3-2B3097A64916}" type="presOf" srcId="{1A546D5A-4786-8B45-92D4-8B2B7E744819}" destId="{CA4FF2DF-6E91-BE4A-81D7-DC489918D480}" srcOrd="0" destOrd="0" presId="urn:microsoft.com/office/officeart/2009/3/layout/PieProcess"/>
    <dgm:cxn modelId="{DF472EED-B093-A841-92D8-CD62AB07832D}" type="presOf" srcId="{7610F704-D174-A04F-AE00-E18AEEF32B76}" destId="{B8A78349-A52C-9A4C-9B79-7BFB94058FF8}" srcOrd="0" destOrd="0" presId="urn:microsoft.com/office/officeart/2009/3/layout/PieProcess"/>
    <dgm:cxn modelId="{1A25BBF6-73A4-734D-B4F7-30E72D824B8F}" srcId="{1A546D5A-4786-8B45-92D4-8B2B7E744819}" destId="{4D9094DE-BDAB-754E-A1D9-76ACC6FC75C1}" srcOrd="0" destOrd="0" parTransId="{E879CF13-35F4-7348-8C7D-A83B1B577892}" sibTransId="{EB8547C8-2313-7C47-A32F-78C8F59B0C8D}"/>
    <dgm:cxn modelId="{AFF2CCF6-CCAC-5947-98CD-D8CC46873586}" type="presParOf" srcId="{FF45A8E1-CB63-BE4B-BD26-3A0AE9C92BDE}" destId="{242EE76B-B83A-8A4D-9850-7542524853F2}" srcOrd="0" destOrd="0" presId="urn:microsoft.com/office/officeart/2009/3/layout/PieProcess"/>
    <dgm:cxn modelId="{45ECD201-AB97-414B-BEAB-BF8CFADFDBE2}" type="presParOf" srcId="{242EE76B-B83A-8A4D-9850-7542524853F2}" destId="{550EF744-1E2C-EE4C-991D-D138FA7347D0}" srcOrd="0" destOrd="0" presId="urn:microsoft.com/office/officeart/2009/3/layout/PieProcess"/>
    <dgm:cxn modelId="{39DE2C7A-D590-F84E-A3E1-BA6D6545D1F9}" type="presParOf" srcId="{242EE76B-B83A-8A4D-9850-7542524853F2}" destId="{6093F96E-BB44-D840-BD61-71B075196EA7}" srcOrd="1" destOrd="0" presId="urn:microsoft.com/office/officeart/2009/3/layout/PieProcess"/>
    <dgm:cxn modelId="{47E499CB-739E-C849-A7A2-724E34BEC0A6}" type="presParOf" srcId="{242EE76B-B83A-8A4D-9850-7542524853F2}" destId="{B8A78349-A52C-9A4C-9B79-7BFB94058FF8}" srcOrd="2" destOrd="0" presId="urn:microsoft.com/office/officeart/2009/3/layout/PieProcess"/>
    <dgm:cxn modelId="{BE95D15A-ED7B-9544-9437-A302E4D37E57}" type="presParOf" srcId="{FF45A8E1-CB63-BE4B-BD26-3A0AE9C92BDE}" destId="{7DD8EC2E-DFE9-7B45-8BF0-59F0F3F17E69}" srcOrd="1" destOrd="0" presId="urn:microsoft.com/office/officeart/2009/3/layout/PieProcess"/>
    <dgm:cxn modelId="{29A1278D-A905-4E44-B138-23A99FF901F1}" type="presParOf" srcId="{FF45A8E1-CB63-BE4B-BD26-3A0AE9C92BDE}" destId="{6330120C-A624-BF4A-B459-8A3B05C23EF6}" srcOrd="2" destOrd="0" presId="urn:microsoft.com/office/officeart/2009/3/layout/PieProcess"/>
    <dgm:cxn modelId="{74A1AAFD-D7EB-0F45-B8F9-251A83CEDAE7}" type="presParOf" srcId="{6330120C-A624-BF4A-B459-8A3B05C23EF6}" destId="{9C1C791A-6964-8C48-81EF-35586A20B317}" srcOrd="0" destOrd="0" presId="urn:microsoft.com/office/officeart/2009/3/layout/PieProcess"/>
    <dgm:cxn modelId="{7DE0D3A2-9D1D-824E-BAF8-7F99FB5320EB}" type="presParOf" srcId="{FF45A8E1-CB63-BE4B-BD26-3A0AE9C92BDE}" destId="{142DB4E7-BE9E-F046-8FAF-6683B1F6B038}" srcOrd="3" destOrd="0" presId="urn:microsoft.com/office/officeart/2009/3/layout/PieProcess"/>
    <dgm:cxn modelId="{EDF47E9D-0DAE-EB4F-B4E7-ED09F8EF13B1}" type="presParOf" srcId="{FF45A8E1-CB63-BE4B-BD26-3A0AE9C92BDE}" destId="{870FA721-FB42-4D47-A892-8291259582ED}" srcOrd="4" destOrd="0" presId="urn:microsoft.com/office/officeart/2009/3/layout/PieProcess"/>
    <dgm:cxn modelId="{9D747EE7-8674-E444-B0DF-79DA4A859452}" type="presParOf" srcId="{870FA721-FB42-4D47-A892-8291259582ED}" destId="{14D436FB-825A-2446-8A4E-ED27B9A1CFC2}" srcOrd="0" destOrd="0" presId="urn:microsoft.com/office/officeart/2009/3/layout/PieProcess"/>
    <dgm:cxn modelId="{A49B68D2-3E7A-ED4A-AEBC-D7A4A9FB5EC1}" type="presParOf" srcId="{870FA721-FB42-4D47-A892-8291259582ED}" destId="{95553828-E00C-F049-BF75-4540F282E51C}" srcOrd="1" destOrd="0" presId="urn:microsoft.com/office/officeart/2009/3/layout/PieProcess"/>
    <dgm:cxn modelId="{E8B9C872-B3D0-E140-A2BA-6F9F72121712}" type="presParOf" srcId="{870FA721-FB42-4D47-A892-8291259582ED}" destId="{5CA2D27A-BD39-7544-9731-EEC43D217BA5}" srcOrd="2" destOrd="0" presId="urn:microsoft.com/office/officeart/2009/3/layout/PieProcess"/>
    <dgm:cxn modelId="{49292838-6F79-634D-A080-1C72712EAAB8}" type="presParOf" srcId="{FF45A8E1-CB63-BE4B-BD26-3A0AE9C92BDE}" destId="{70F51755-DD80-F142-BDD5-19199155C903}" srcOrd="5" destOrd="0" presId="urn:microsoft.com/office/officeart/2009/3/layout/PieProcess"/>
    <dgm:cxn modelId="{BC34ECAE-2E6F-384F-AC49-12F44A81EE74}" type="presParOf" srcId="{FF45A8E1-CB63-BE4B-BD26-3A0AE9C92BDE}" destId="{0A5EAF5E-6449-3441-8903-4C1E7B92B979}" srcOrd="6" destOrd="0" presId="urn:microsoft.com/office/officeart/2009/3/layout/PieProcess"/>
    <dgm:cxn modelId="{4D33FE8D-116A-544C-BD47-0A12C77D91FC}" type="presParOf" srcId="{0A5EAF5E-6449-3441-8903-4C1E7B92B979}" destId="{804E6BD1-BB1B-6249-A321-D0D60FC3E5A7}" srcOrd="0" destOrd="0" presId="urn:microsoft.com/office/officeart/2009/3/layout/PieProcess"/>
    <dgm:cxn modelId="{6E931588-52DD-6B48-80A6-F3D0DE7DD697}" type="presParOf" srcId="{FF45A8E1-CB63-BE4B-BD26-3A0AE9C92BDE}" destId="{58C8A4AF-2A96-8D40-B0C7-01EF6CCE1FF0}" srcOrd="7" destOrd="0" presId="urn:microsoft.com/office/officeart/2009/3/layout/PieProcess"/>
    <dgm:cxn modelId="{09407330-82F9-5145-A235-E96060E96EBE}" type="presParOf" srcId="{FF45A8E1-CB63-BE4B-BD26-3A0AE9C92BDE}" destId="{D7F10B72-2FEB-2645-8DA7-601980AAC2AE}" srcOrd="8" destOrd="0" presId="urn:microsoft.com/office/officeart/2009/3/layout/PieProcess"/>
    <dgm:cxn modelId="{EF1D83FC-6C89-5149-8E50-00E5A526180C}" type="presParOf" srcId="{D7F10B72-2FEB-2645-8DA7-601980AAC2AE}" destId="{C64A2DA9-096B-7345-A009-22D4B662EB03}" srcOrd="0" destOrd="0" presId="urn:microsoft.com/office/officeart/2009/3/layout/PieProcess"/>
    <dgm:cxn modelId="{DECA98CA-F37A-A748-B60E-3B096B76989F}" type="presParOf" srcId="{D7F10B72-2FEB-2645-8DA7-601980AAC2AE}" destId="{6C33E669-9BC3-9A4B-90CE-BDD8EF27B222}" srcOrd="1" destOrd="0" presId="urn:microsoft.com/office/officeart/2009/3/layout/PieProcess"/>
    <dgm:cxn modelId="{42E7F068-14E5-CB4C-B48F-EF99D93DB3E2}" type="presParOf" srcId="{D7F10B72-2FEB-2645-8DA7-601980AAC2AE}" destId="{CA4FF2DF-6E91-BE4A-81D7-DC489918D480}" srcOrd="2" destOrd="0" presId="urn:microsoft.com/office/officeart/2009/3/layout/PieProcess"/>
    <dgm:cxn modelId="{0484EEE6-5651-5B4C-B2F9-77C3046261A7}" type="presParOf" srcId="{FF45A8E1-CB63-BE4B-BD26-3A0AE9C92BDE}" destId="{68E0679D-1A52-684B-8C60-2849CEAA4A1F}" srcOrd="9" destOrd="0" presId="urn:microsoft.com/office/officeart/2009/3/layout/PieProcess"/>
    <dgm:cxn modelId="{60737902-4D18-484B-B256-3C3414A95A8A}" type="presParOf" srcId="{FF45A8E1-CB63-BE4B-BD26-3A0AE9C92BDE}" destId="{755AF346-C962-D74A-B2FB-D15746E461EE}" srcOrd="10" destOrd="0" presId="urn:microsoft.com/office/officeart/2009/3/layout/PieProcess"/>
    <dgm:cxn modelId="{BC4306CE-03D9-7443-BE2E-D9C8B55D1A54}" type="presParOf" srcId="{755AF346-C962-D74A-B2FB-D15746E461EE}" destId="{ECA1CEBD-E2DD-0F4A-ACE2-B0BC1420194C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ADBD35-749C-6240-918F-F14BBF8A8642}" type="doc">
      <dgm:prSet loTypeId="urn:microsoft.com/office/officeart/2005/8/layout/chevron1" loCatId="" qsTypeId="urn:microsoft.com/office/officeart/2005/8/quickstyle/simple1" qsCatId="simple" csTypeId="urn:microsoft.com/office/officeart/2005/8/colors/colorful2" csCatId="colorful" phldr="1"/>
      <dgm:spPr/>
    </dgm:pt>
    <dgm:pt modelId="{0B93A21D-AFDC-774F-AE12-64E19E21140D}">
      <dgm:prSet phldrT="[文本]" custT="1"/>
      <dgm:spPr/>
      <dgm:t>
        <a:bodyPr/>
        <a:lstStyle/>
        <a:p>
          <a:r>
            <a:rPr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rPr>
            <a:t>撒播</a:t>
          </a:r>
        </a:p>
      </dgm:t>
    </dgm:pt>
    <dgm:pt modelId="{30A15DA8-42B8-754C-8787-6E614B5C8A23}" type="parTrans" cxnId="{DFCA2F3E-929A-EE45-94D4-61FC7A26A01F}">
      <dgm:prSet/>
      <dgm:spPr/>
      <dgm:t>
        <a:bodyPr/>
        <a:lstStyle/>
        <a:p>
          <a:endParaRPr lang="zh-CN" altLang="en-US" sz="2400"/>
        </a:p>
      </dgm:t>
    </dgm:pt>
    <dgm:pt modelId="{114834AA-6957-914C-A01F-AEFF769C7C21}" type="sibTrans" cxnId="{DFCA2F3E-929A-EE45-94D4-61FC7A26A01F}">
      <dgm:prSet/>
      <dgm:spPr/>
      <dgm:t>
        <a:bodyPr/>
        <a:lstStyle/>
        <a:p>
          <a:endParaRPr lang="zh-CN" altLang="en-US" sz="2400"/>
        </a:p>
      </dgm:t>
    </dgm:pt>
    <dgm:pt modelId="{706E21DD-5187-A54C-B728-90580E0A605D}">
      <dgm:prSet phldrT="[文本]" custT="1"/>
      <dgm:spPr/>
      <dgm:t>
        <a:bodyPr/>
        <a:lstStyle/>
        <a:p>
          <a:r>
            <a:rPr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rPr>
            <a:t>發芽</a:t>
          </a:r>
        </a:p>
      </dgm:t>
    </dgm:pt>
    <dgm:pt modelId="{69137F6B-71C1-474E-9F0B-C38B94633BC6}" type="parTrans" cxnId="{5042B97E-FDA9-B34A-B12C-AA1B73606BED}">
      <dgm:prSet/>
      <dgm:spPr/>
      <dgm:t>
        <a:bodyPr/>
        <a:lstStyle/>
        <a:p>
          <a:endParaRPr lang="zh-CN" altLang="en-US" sz="2400"/>
        </a:p>
      </dgm:t>
    </dgm:pt>
    <dgm:pt modelId="{F486759C-6459-1F45-8B38-EB6B81804979}" type="sibTrans" cxnId="{5042B97E-FDA9-B34A-B12C-AA1B73606BED}">
      <dgm:prSet/>
      <dgm:spPr/>
      <dgm:t>
        <a:bodyPr/>
        <a:lstStyle/>
        <a:p>
          <a:endParaRPr lang="zh-CN" altLang="en-US" sz="2400"/>
        </a:p>
      </dgm:t>
    </dgm:pt>
    <dgm:pt modelId="{3BB22F3D-3443-C745-85C3-23F803242C19}">
      <dgm:prSet phldrT="[文本]" custT="1"/>
      <dgm:spPr/>
      <dgm:t>
        <a:bodyPr/>
        <a:lstStyle/>
        <a:p>
          <a:r>
            <a:rPr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rPr>
            <a:t>萌苗三葉期</a:t>
          </a:r>
        </a:p>
      </dgm:t>
    </dgm:pt>
    <dgm:pt modelId="{A243DA5E-9045-BE42-9D5C-ABAC342764AF}" type="parTrans" cxnId="{1DF63D36-0228-BA4E-BEDC-43B516471FB1}">
      <dgm:prSet/>
      <dgm:spPr/>
      <dgm:t>
        <a:bodyPr/>
        <a:lstStyle/>
        <a:p>
          <a:endParaRPr lang="zh-CN" altLang="en-US" sz="2400"/>
        </a:p>
      </dgm:t>
    </dgm:pt>
    <dgm:pt modelId="{1E1E83B7-FA43-B240-B09A-3C899006E57F}" type="sibTrans" cxnId="{1DF63D36-0228-BA4E-BEDC-43B516471FB1}">
      <dgm:prSet/>
      <dgm:spPr/>
      <dgm:t>
        <a:bodyPr/>
        <a:lstStyle/>
        <a:p>
          <a:endParaRPr lang="zh-CN" altLang="en-US" sz="2400"/>
        </a:p>
      </dgm:t>
    </dgm:pt>
    <dgm:pt modelId="{64A3EAED-608C-B04B-B53D-9EF8D1F1E2F9}">
      <dgm:prSet phldrT="[文本]" custT="1"/>
      <dgm:spPr/>
      <dgm:t>
        <a:bodyPr/>
        <a:lstStyle/>
        <a:p>
          <a:r>
            <a:rPr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rPr>
            <a:t>拔節孕穗期</a:t>
          </a:r>
        </a:p>
      </dgm:t>
    </dgm:pt>
    <dgm:pt modelId="{D53FF007-8B4B-714A-9566-91CB6249A9C4}" type="parTrans" cxnId="{9EBE2992-A0B1-584E-AFFF-EC2E6D3AB74D}">
      <dgm:prSet/>
      <dgm:spPr/>
      <dgm:t>
        <a:bodyPr/>
        <a:lstStyle/>
        <a:p>
          <a:endParaRPr lang="zh-CN" altLang="en-US" sz="2400"/>
        </a:p>
      </dgm:t>
    </dgm:pt>
    <dgm:pt modelId="{0789BEF0-54C6-B846-9C64-39BE4823851F}" type="sibTrans" cxnId="{9EBE2992-A0B1-584E-AFFF-EC2E6D3AB74D}">
      <dgm:prSet/>
      <dgm:spPr/>
      <dgm:t>
        <a:bodyPr/>
        <a:lstStyle/>
        <a:p>
          <a:endParaRPr lang="zh-CN" altLang="en-US" sz="2400"/>
        </a:p>
      </dgm:t>
    </dgm:pt>
    <dgm:pt modelId="{15F0E484-8703-E44B-8D46-39323056EC6B}">
      <dgm:prSet phldrT="[文本]" custT="1"/>
      <dgm:spPr/>
      <dgm:t>
        <a:bodyPr/>
        <a:lstStyle/>
        <a:p>
          <a:r>
            <a:rPr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rPr>
            <a:t>抽穗開花期</a:t>
          </a:r>
        </a:p>
      </dgm:t>
    </dgm:pt>
    <dgm:pt modelId="{90E517B4-D8E8-F042-8B62-064CEEB8FA11}" type="parTrans" cxnId="{65C9A239-984D-FE45-8EEB-C14E1F31E19A}">
      <dgm:prSet/>
      <dgm:spPr/>
      <dgm:t>
        <a:bodyPr/>
        <a:lstStyle/>
        <a:p>
          <a:endParaRPr lang="zh-CN" altLang="en-US" sz="2400"/>
        </a:p>
      </dgm:t>
    </dgm:pt>
    <dgm:pt modelId="{781A273F-05C4-724A-A034-AE4E75D2A966}" type="sibTrans" cxnId="{65C9A239-984D-FE45-8EEB-C14E1F31E19A}">
      <dgm:prSet/>
      <dgm:spPr/>
      <dgm:t>
        <a:bodyPr/>
        <a:lstStyle/>
        <a:p>
          <a:endParaRPr lang="zh-CN" altLang="en-US" sz="2400"/>
        </a:p>
      </dgm:t>
    </dgm:pt>
    <dgm:pt modelId="{4A608032-DC33-6344-B554-412CED93C7B1}">
      <dgm:prSet phldrT="[文本]" custT="1"/>
      <dgm:spPr>
        <a:solidFill>
          <a:srgbClr val="C00000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CN" altLang="en-US" sz="18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rPr>
            <a:t>充實期</a:t>
          </a:r>
        </a:p>
      </dgm:t>
    </dgm:pt>
    <dgm:pt modelId="{A688CF09-7240-104F-97F9-952AB76E103D}" type="parTrans" cxnId="{E11808E0-4802-7C44-B78A-F1CC22A91E8C}">
      <dgm:prSet/>
      <dgm:spPr/>
      <dgm:t>
        <a:bodyPr/>
        <a:lstStyle/>
        <a:p>
          <a:endParaRPr lang="zh-CN" altLang="en-US" sz="2400"/>
        </a:p>
      </dgm:t>
    </dgm:pt>
    <dgm:pt modelId="{6DAC88EF-30C2-D34C-9C9D-46C2D4C2864D}" type="sibTrans" cxnId="{E11808E0-4802-7C44-B78A-F1CC22A91E8C}">
      <dgm:prSet/>
      <dgm:spPr/>
      <dgm:t>
        <a:bodyPr/>
        <a:lstStyle/>
        <a:p>
          <a:endParaRPr lang="zh-CN" altLang="en-US" sz="2400"/>
        </a:p>
      </dgm:t>
    </dgm:pt>
    <dgm:pt modelId="{E4170A02-F9AE-9A40-B2E3-71B55F4BDD25}">
      <dgm:prSet phldrT="[文本]" custT="1"/>
      <dgm:spPr/>
      <dgm:t>
        <a:bodyPr/>
        <a:lstStyle/>
        <a:p>
          <a:r>
            <a:rPr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rPr>
            <a:t>收成</a:t>
          </a:r>
        </a:p>
      </dgm:t>
    </dgm:pt>
    <dgm:pt modelId="{3C7220AF-28CE-634D-A1AB-7A5A2662889E}" type="parTrans" cxnId="{D517BFA0-7B9F-624B-B02D-63E3CE1B6638}">
      <dgm:prSet/>
      <dgm:spPr/>
      <dgm:t>
        <a:bodyPr/>
        <a:lstStyle/>
        <a:p>
          <a:endParaRPr lang="zh-CN" altLang="en-US" sz="2400"/>
        </a:p>
      </dgm:t>
    </dgm:pt>
    <dgm:pt modelId="{D80A6736-4270-9C46-B3C1-36CA8665B1EA}" type="sibTrans" cxnId="{D517BFA0-7B9F-624B-B02D-63E3CE1B6638}">
      <dgm:prSet/>
      <dgm:spPr/>
      <dgm:t>
        <a:bodyPr/>
        <a:lstStyle/>
        <a:p>
          <a:endParaRPr lang="zh-CN" altLang="en-US" sz="2400"/>
        </a:p>
      </dgm:t>
    </dgm:pt>
    <dgm:pt modelId="{4200C68B-2BC1-0145-B882-16D57DDB8C57}" type="pres">
      <dgm:prSet presAssocID="{E6ADBD35-749C-6240-918F-F14BBF8A8642}" presName="Name0" presStyleCnt="0">
        <dgm:presLayoutVars>
          <dgm:dir/>
          <dgm:animLvl val="lvl"/>
          <dgm:resizeHandles val="exact"/>
        </dgm:presLayoutVars>
      </dgm:prSet>
      <dgm:spPr/>
    </dgm:pt>
    <dgm:pt modelId="{48D9750C-E395-5244-83F7-C6E44D8C6729}" type="pres">
      <dgm:prSet presAssocID="{0B93A21D-AFDC-774F-AE12-64E19E21140D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6ACB45EE-5E06-C54B-B47B-F9C943B4DFBB}" type="pres">
      <dgm:prSet presAssocID="{114834AA-6957-914C-A01F-AEFF769C7C21}" presName="parTxOnlySpace" presStyleCnt="0"/>
      <dgm:spPr/>
    </dgm:pt>
    <dgm:pt modelId="{26DAD567-0524-BF46-BAEE-E22D195666C0}" type="pres">
      <dgm:prSet presAssocID="{706E21DD-5187-A54C-B728-90580E0A605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49B2F553-8917-2C46-863B-85B99559254C}" type="pres">
      <dgm:prSet presAssocID="{F486759C-6459-1F45-8B38-EB6B81804979}" presName="parTxOnlySpace" presStyleCnt="0"/>
      <dgm:spPr/>
    </dgm:pt>
    <dgm:pt modelId="{7AB93701-0326-B54B-A350-265DEA00AC0B}" type="pres">
      <dgm:prSet presAssocID="{3BB22F3D-3443-C745-85C3-23F803242C1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2B4A9DC0-32B9-1149-955B-84A1AF9E2132}" type="pres">
      <dgm:prSet presAssocID="{1E1E83B7-FA43-B240-B09A-3C899006E57F}" presName="parTxOnlySpace" presStyleCnt="0"/>
      <dgm:spPr/>
    </dgm:pt>
    <dgm:pt modelId="{35FBD428-E36D-CF41-BDFA-79EE6C17CEF0}" type="pres">
      <dgm:prSet presAssocID="{64A3EAED-608C-B04B-B53D-9EF8D1F1E2F9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A5FFE425-84C2-644C-8C2F-0AF4278890AA}" type="pres">
      <dgm:prSet presAssocID="{0789BEF0-54C6-B846-9C64-39BE4823851F}" presName="parTxOnlySpace" presStyleCnt="0"/>
      <dgm:spPr/>
    </dgm:pt>
    <dgm:pt modelId="{52059D6E-80E9-2249-A695-809A185D0AFE}" type="pres">
      <dgm:prSet presAssocID="{15F0E484-8703-E44B-8D46-39323056EC6B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283595BB-6E76-504F-8108-05667B030483}" type="pres">
      <dgm:prSet presAssocID="{781A273F-05C4-724A-A034-AE4E75D2A966}" presName="parTxOnlySpace" presStyleCnt="0"/>
      <dgm:spPr/>
    </dgm:pt>
    <dgm:pt modelId="{ACDDA854-5A4C-DB44-B0B7-7A2470F91196}" type="pres">
      <dgm:prSet presAssocID="{4A608032-DC33-6344-B554-412CED93C7B1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FD7EF75A-27EC-2248-87D4-D43820B3E405}" type="pres">
      <dgm:prSet presAssocID="{6DAC88EF-30C2-D34C-9C9D-46C2D4C2864D}" presName="parTxOnlySpace" presStyleCnt="0"/>
      <dgm:spPr/>
    </dgm:pt>
    <dgm:pt modelId="{6BE114F3-F0C7-244F-A39C-862A4A2A153B}" type="pres">
      <dgm:prSet presAssocID="{E4170A02-F9AE-9A40-B2E3-71B55F4BDD25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94406A28-9551-7641-BC52-3A0B69910DA4}" type="presOf" srcId="{64A3EAED-608C-B04B-B53D-9EF8D1F1E2F9}" destId="{35FBD428-E36D-CF41-BDFA-79EE6C17CEF0}" srcOrd="0" destOrd="0" presId="urn:microsoft.com/office/officeart/2005/8/layout/chevron1"/>
    <dgm:cxn modelId="{1DF63D36-0228-BA4E-BEDC-43B516471FB1}" srcId="{E6ADBD35-749C-6240-918F-F14BBF8A8642}" destId="{3BB22F3D-3443-C745-85C3-23F803242C19}" srcOrd="2" destOrd="0" parTransId="{A243DA5E-9045-BE42-9D5C-ABAC342764AF}" sibTransId="{1E1E83B7-FA43-B240-B09A-3C899006E57F}"/>
    <dgm:cxn modelId="{65C9A239-984D-FE45-8EEB-C14E1F31E19A}" srcId="{E6ADBD35-749C-6240-918F-F14BBF8A8642}" destId="{15F0E484-8703-E44B-8D46-39323056EC6B}" srcOrd="4" destOrd="0" parTransId="{90E517B4-D8E8-F042-8B62-064CEEB8FA11}" sibTransId="{781A273F-05C4-724A-A034-AE4E75D2A966}"/>
    <dgm:cxn modelId="{DFCA2F3E-929A-EE45-94D4-61FC7A26A01F}" srcId="{E6ADBD35-749C-6240-918F-F14BBF8A8642}" destId="{0B93A21D-AFDC-774F-AE12-64E19E21140D}" srcOrd="0" destOrd="0" parTransId="{30A15DA8-42B8-754C-8787-6E614B5C8A23}" sibTransId="{114834AA-6957-914C-A01F-AEFF769C7C21}"/>
    <dgm:cxn modelId="{DE7E783E-84A0-5D45-9441-36EEB2CD9DA7}" type="presOf" srcId="{15F0E484-8703-E44B-8D46-39323056EC6B}" destId="{52059D6E-80E9-2249-A695-809A185D0AFE}" srcOrd="0" destOrd="0" presId="urn:microsoft.com/office/officeart/2005/8/layout/chevron1"/>
    <dgm:cxn modelId="{3E64EE60-807C-8D4E-AFDA-86634C0CC264}" type="presOf" srcId="{0B93A21D-AFDC-774F-AE12-64E19E21140D}" destId="{48D9750C-E395-5244-83F7-C6E44D8C6729}" srcOrd="0" destOrd="0" presId="urn:microsoft.com/office/officeart/2005/8/layout/chevron1"/>
    <dgm:cxn modelId="{8379F257-A55B-2747-8C10-F1F6E56C4027}" type="presOf" srcId="{4A608032-DC33-6344-B554-412CED93C7B1}" destId="{ACDDA854-5A4C-DB44-B0B7-7A2470F91196}" srcOrd="0" destOrd="0" presId="urn:microsoft.com/office/officeart/2005/8/layout/chevron1"/>
    <dgm:cxn modelId="{5042B97E-FDA9-B34A-B12C-AA1B73606BED}" srcId="{E6ADBD35-749C-6240-918F-F14BBF8A8642}" destId="{706E21DD-5187-A54C-B728-90580E0A605D}" srcOrd="1" destOrd="0" parTransId="{69137F6B-71C1-474E-9F0B-C38B94633BC6}" sibTransId="{F486759C-6459-1F45-8B38-EB6B81804979}"/>
    <dgm:cxn modelId="{2D470C84-E944-494C-B49A-171D68613423}" type="presOf" srcId="{E6ADBD35-749C-6240-918F-F14BBF8A8642}" destId="{4200C68B-2BC1-0145-B882-16D57DDB8C57}" srcOrd="0" destOrd="0" presId="urn:microsoft.com/office/officeart/2005/8/layout/chevron1"/>
    <dgm:cxn modelId="{9EBE2992-A0B1-584E-AFFF-EC2E6D3AB74D}" srcId="{E6ADBD35-749C-6240-918F-F14BBF8A8642}" destId="{64A3EAED-608C-B04B-B53D-9EF8D1F1E2F9}" srcOrd="3" destOrd="0" parTransId="{D53FF007-8B4B-714A-9566-91CB6249A9C4}" sibTransId="{0789BEF0-54C6-B846-9C64-39BE4823851F}"/>
    <dgm:cxn modelId="{D517BFA0-7B9F-624B-B02D-63E3CE1B6638}" srcId="{E6ADBD35-749C-6240-918F-F14BBF8A8642}" destId="{E4170A02-F9AE-9A40-B2E3-71B55F4BDD25}" srcOrd="6" destOrd="0" parTransId="{3C7220AF-28CE-634D-A1AB-7A5A2662889E}" sibTransId="{D80A6736-4270-9C46-B3C1-36CA8665B1EA}"/>
    <dgm:cxn modelId="{625C52C3-C3FC-7542-B427-F55AB6E4040C}" type="presOf" srcId="{706E21DD-5187-A54C-B728-90580E0A605D}" destId="{26DAD567-0524-BF46-BAEE-E22D195666C0}" srcOrd="0" destOrd="0" presId="urn:microsoft.com/office/officeart/2005/8/layout/chevron1"/>
    <dgm:cxn modelId="{E11808E0-4802-7C44-B78A-F1CC22A91E8C}" srcId="{E6ADBD35-749C-6240-918F-F14BBF8A8642}" destId="{4A608032-DC33-6344-B554-412CED93C7B1}" srcOrd="5" destOrd="0" parTransId="{A688CF09-7240-104F-97F9-952AB76E103D}" sibTransId="{6DAC88EF-30C2-D34C-9C9D-46C2D4C2864D}"/>
    <dgm:cxn modelId="{084D59E3-349E-F042-B039-958A092D36B5}" type="presOf" srcId="{3BB22F3D-3443-C745-85C3-23F803242C19}" destId="{7AB93701-0326-B54B-A350-265DEA00AC0B}" srcOrd="0" destOrd="0" presId="urn:microsoft.com/office/officeart/2005/8/layout/chevron1"/>
    <dgm:cxn modelId="{E24FAFE6-6FB6-1C4B-A77A-B6CB570E5381}" type="presOf" srcId="{E4170A02-F9AE-9A40-B2E3-71B55F4BDD25}" destId="{6BE114F3-F0C7-244F-A39C-862A4A2A153B}" srcOrd="0" destOrd="0" presId="urn:microsoft.com/office/officeart/2005/8/layout/chevron1"/>
    <dgm:cxn modelId="{E465A9E1-163E-7740-8F6F-4CA245535893}" type="presParOf" srcId="{4200C68B-2BC1-0145-B882-16D57DDB8C57}" destId="{48D9750C-E395-5244-83F7-C6E44D8C6729}" srcOrd="0" destOrd="0" presId="urn:microsoft.com/office/officeart/2005/8/layout/chevron1"/>
    <dgm:cxn modelId="{B1919696-004A-9949-9322-FEF1BD3CE51D}" type="presParOf" srcId="{4200C68B-2BC1-0145-B882-16D57DDB8C57}" destId="{6ACB45EE-5E06-C54B-B47B-F9C943B4DFBB}" srcOrd="1" destOrd="0" presId="urn:microsoft.com/office/officeart/2005/8/layout/chevron1"/>
    <dgm:cxn modelId="{FD5D5950-A509-0142-962A-4500ADDEEB95}" type="presParOf" srcId="{4200C68B-2BC1-0145-B882-16D57DDB8C57}" destId="{26DAD567-0524-BF46-BAEE-E22D195666C0}" srcOrd="2" destOrd="0" presId="urn:microsoft.com/office/officeart/2005/8/layout/chevron1"/>
    <dgm:cxn modelId="{F58316AD-F6AC-404F-A9CC-FF7F794AB934}" type="presParOf" srcId="{4200C68B-2BC1-0145-B882-16D57DDB8C57}" destId="{49B2F553-8917-2C46-863B-85B99559254C}" srcOrd="3" destOrd="0" presId="urn:microsoft.com/office/officeart/2005/8/layout/chevron1"/>
    <dgm:cxn modelId="{F662E4D8-20C4-7746-9E9D-CCE55DD81242}" type="presParOf" srcId="{4200C68B-2BC1-0145-B882-16D57DDB8C57}" destId="{7AB93701-0326-B54B-A350-265DEA00AC0B}" srcOrd="4" destOrd="0" presId="urn:microsoft.com/office/officeart/2005/8/layout/chevron1"/>
    <dgm:cxn modelId="{435F32A8-BBD4-F34F-8A11-DC4C222E34FE}" type="presParOf" srcId="{4200C68B-2BC1-0145-B882-16D57DDB8C57}" destId="{2B4A9DC0-32B9-1149-955B-84A1AF9E2132}" srcOrd="5" destOrd="0" presId="urn:microsoft.com/office/officeart/2005/8/layout/chevron1"/>
    <dgm:cxn modelId="{93465910-01A8-9043-87B9-B748670A8A97}" type="presParOf" srcId="{4200C68B-2BC1-0145-B882-16D57DDB8C57}" destId="{35FBD428-E36D-CF41-BDFA-79EE6C17CEF0}" srcOrd="6" destOrd="0" presId="urn:microsoft.com/office/officeart/2005/8/layout/chevron1"/>
    <dgm:cxn modelId="{C6845690-36A5-F24F-8E62-27B9E3AE9A46}" type="presParOf" srcId="{4200C68B-2BC1-0145-B882-16D57DDB8C57}" destId="{A5FFE425-84C2-644C-8C2F-0AF4278890AA}" srcOrd="7" destOrd="0" presId="urn:microsoft.com/office/officeart/2005/8/layout/chevron1"/>
    <dgm:cxn modelId="{7F3337F6-B476-F549-8250-FC85B1696390}" type="presParOf" srcId="{4200C68B-2BC1-0145-B882-16D57DDB8C57}" destId="{52059D6E-80E9-2249-A695-809A185D0AFE}" srcOrd="8" destOrd="0" presId="urn:microsoft.com/office/officeart/2005/8/layout/chevron1"/>
    <dgm:cxn modelId="{5BB948B2-32A9-E047-8367-9148A78786EE}" type="presParOf" srcId="{4200C68B-2BC1-0145-B882-16D57DDB8C57}" destId="{283595BB-6E76-504F-8108-05667B030483}" srcOrd="9" destOrd="0" presId="urn:microsoft.com/office/officeart/2005/8/layout/chevron1"/>
    <dgm:cxn modelId="{FADE33C9-C818-8443-8293-86AA0D31B048}" type="presParOf" srcId="{4200C68B-2BC1-0145-B882-16D57DDB8C57}" destId="{ACDDA854-5A4C-DB44-B0B7-7A2470F91196}" srcOrd="10" destOrd="0" presId="urn:microsoft.com/office/officeart/2005/8/layout/chevron1"/>
    <dgm:cxn modelId="{477078A5-413F-C54B-AB31-15B35267892A}" type="presParOf" srcId="{4200C68B-2BC1-0145-B882-16D57DDB8C57}" destId="{FD7EF75A-27EC-2248-87D4-D43820B3E405}" srcOrd="11" destOrd="0" presId="urn:microsoft.com/office/officeart/2005/8/layout/chevron1"/>
    <dgm:cxn modelId="{7E856ABA-5419-B540-A58F-BEF2A6598E62}" type="presParOf" srcId="{4200C68B-2BC1-0145-B882-16D57DDB8C57}" destId="{6BE114F3-F0C7-244F-A39C-862A4A2A153B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82C8BC-675B-2D4D-9F31-977B93A68DD6}" type="doc">
      <dgm:prSet loTypeId="urn:microsoft.com/office/officeart/2005/8/layout/venn1" loCatId="relationship" qsTypeId="urn:microsoft.com/office/officeart/2005/8/quickstyle/simple1" qsCatId="simple" csTypeId="urn:microsoft.com/office/officeart/2005/8/colors/colorful3" csCatId="colorful" phldr="1"/>
      <dgm:spPr/>
    </dgm:pt>
    <dgm:pt modelId="{7C48D2E6-AAA1-3E41-A877-D2FF88822D89}">
      <dgm:prSet phldrT="[文本]" custT="1"/>
      <dgm:spPr/>
      <dgm:t>
        <a:bodyPr/>
        <a:lstStyle/>
        <a:p>
          <a:r>
            <a:rPr lang="zh-CN" altLang="en-US" sz="2400" dirty="0">
              <a:latin typeface="PingFang SC" panose="020B0400000000000000" pitchFamily="34" charset="-122"/>
              <a:ea typeface="PingFang SC" panose="020B0400000000000000" pitchFamily="34" charset="-122"/>
            </a:rPr>
            <a:t>溫度</a:t>
          </a:r>
          <a:r>
            <a:rPr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rPr>
            <a:t> (</a:t>
          </a:r>
          <a:r>
            <a:rPr lang="zh-TW" altLang="en-US" sz="2400" dirty="0">
              <a:latin typeface="PingFang SC" panose="020B0400000000000000" pitchFamily="34" charset="-122"/>
              <a:ea typeface="PingFang SC" panose="020B0400000000000000" pitchFamily="34" charset="-122"/>
            </a:rPr>
            <a:t>高溫</a:t>
          </a:r>
          <a:r>
            <a:rPr lang="en-US" altLang="zh-TW" sz="2400" dirty="0">
              <a:latin typeface="PingFang SC" panose="020B0400000000000000" pitchFamily="34" charset="-122"/>
              <a:ea typeface="PingFang SC" panose="020B0400000000000000" pitchFamily="34" charset="-122"/>
            </a:rPr>
            <a:t>)</a:t>
          </a:r>
          <a:endParaRPr lang="zh-CN" altLang="en-US" sz="2400" dirty="0">
            <a:latin typeface="PingFang SC" panose="020B0400000000000000" pitchFamily="34" charset="-122"/>
            <a:ea typeface="PingFang SC" panose="020B0400000000000000" pitchFamily="34" charset="-122"/>
          </a:endParaRPr>
        </a:p>
      </dgm:t>
    </dgm:pt>
    <dgm:pt modelId="{04EE22A6-7425-6B48-A43D-C9DFB14A92C0}" type="parTrans" cxnId="{B39D3CEF-C67F-D441-B5A7-B69F854E2C31}">
      <dgm:prSet/>
      <dgm:spPr/>
      <dgm:t>
        <a:bodyPr/>
        <a:lstStyle/>
        <a:p>
          <a:endParaRPr lang="zh-CN" altLang="en-US" sz="160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1EDE4482-41E8-9145-83AA-5EC8C1CAD7C0}" type="sibTrans" cxnId="{B39D3CEF-C67F-D441-B5A7-B69F854E2C31}">
      <dgm:prSet/>
      <dgm:spPr/>
      <dgm:t>
        <a:bodyPr/>
        <a:lstStyle/>
        <a:p>
          <a:endParaRPr lang="zh-CN" altLang="en-US" sz="160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C528FE38-76D6-3343-9E18-B8B51C2FDB82}">
      <dgm:prSet phldrT="[文本]" custT="1"/>
      <dgm:spPr/>
      <dgm:t>
        <a:bodyPr/>
        <a:lstStyle/>
        <a:p>
          <a:r>
            <a:rPr lang="zh-CN" altLang="en-US" sz="2400" dirty="0">
              <a:latin typeface="PingFang SC" panose="020B0400000000000000" pitchFamily="34" charset="-122"/>
              <a:ea typeface="PingFang SC" panose="020B0400000000000000" pitchFamily="34" charset="-122"/>
            </a:rPr>
            <a:t>濕度</a:t>
          </a:r>
          <a:r>
            <a:rPr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rPr>
            <a:t> (</a:t>
          </a:r>
          <a:r>
            <a:rPr lang="zh-TW" altLang="en-US" sz="2400" dirty="0">
              <a:latin typeface="PingFang SC" panose="020B0400000000000000" pitchFamily="34" charset="-122"/>
              <a:ea typeface="PingFang SC" panose="020B0400000000000000" pitchFamily="34" charset="-122"/>
            </a:rPr>
            <a:t>低濕</a:t>
          </a:r>
          <a:r>
            <a:rPr lang="en-US" altLang="zh-TW" sz="2400" dirty="0">
              <a:latin typeface="PingFang SC" panose="020B0400000000000000" pitchFamily="34" charset="-122"/>
              <a:ea typeface="PingFang SC" panose="020B0400000000000000" pitchFamily="34" charset="-122"/>
            </a:rPr>
            <a:t>)</a:t>
          </a:r>
          <a:endParaRPr lang="zh-CN" altLang="en-US" sz="2400" dirty="0">
            <a:latin typeface="PingFang SC" panose="020B0400000000000000" pitchFamily="34" charset="-122"/>
            <a:ea typeface="PingFang SC" panose="020B0400000000000000" pitchFamily="34" charset="-122"/>
          </a:endParaRPr>
        </a:p>
      </dgm:t>
    </dgm:pt>
    <dgm:pt modelId="{6E1A2387-1A8B-B945-B512-CACB9CC91959}" type="parTrans" cxnId="{CD7B037F-4CC0-D54A-BF29-766F8B0EB487}">
      <dgm:prSet/>
      <dgm:spPr/>
      <dgm:t>
        <a:bodyPr/>
        <a:lstStyle/>
        <a:p>
          <a:endParaRPr lang="zh-CN" altLang="en-US" sz="160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DDD729A5-142E-EB41-8DC0-6498B8B0C72D}" type="sibTrans" cxnId="{CD7B037F-4CC0-D54A-BF29-766F8B0EB487}">
      <dgm:prSet/>
      <dgm:spPr/>
      <dgm:t>
        <a:bodyPr/>
        <a:lstStyle/>
        <a:p>
          <a:endParaRPr lang="zh-CN" altLang="en-US" sz="160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337442B8-B497-474E-BD5A-C71D17C760B3}">
      <dgm:prSet phldrT="[文本]" custT="1"/>
      <dgm:spPr/>
      <dgm:t>
        <a:bodyPr/>
        <a:lstStyle/>
        <a:p>
          <a:r>
            <a:rPr lang="zh-CN" altLang="en-US" sz="2400" dirty="0">
              <a:latin typeface="PingFang SC" panose="020B0400000000000000" pitchFamily="34" charset="-122"/>
              <a:ea typeface="PingFang SC" panose="020B0400000000000000" pitchFamily="34" charset="-122"/>
            </a:rPr>
            <a:t>光照</a:t>
          </a:r>
          <a:r>
            <a:rPr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rPr>
            <a:t> (</a:t>
          </a:r>
          <a:r>
            <a:rPr lang="zh-TW" altLang="en-US" sz="2400" dirty="0">
              <a:latin typeface="PingFang SC" panose="020B0400000000000000" pitchFamily="34" charset="-122"/>
              <a:ea typeface="PingFang SC" panose="020B0400000000000000" pitchFamily="34" charset="-122"/>
            </a:rPr>
            <a:t>高日照</a:t>
          </a:r>
          <a:r>
            <a:rPr lang="en-US" altLang="zh-TW" sz="2400" dirty="0">
              <a:latin typeface="PingFang SC" panose="020B0400000000000000" pitchFamily="34" charset="-122"/>
              <a:ea typeface="PingFang SC" panose="020B0400000000000000" pitchFamily="34" charset="-122"/>
            </a:rPr>
            <a:t>)</a:t>
          </a:r>
          <a:endParaRPr lang="zh-CN" altLang="en-US" sz="2400" dirty="0">
            <a:latin typeface="PingFang SC" panose="020B0400000000000000" pitchFamily="34" charset="-122"/>
            <a:ea typeface="PingFang SC" panose="020B0400000000000000" pitchFamily="34" charset="-122"/>
          </a:endParaRPr>
        </a:p>
      </dgm:t>
    </dgm:pt>
    <dgm:pt modelId="{D151BA6C-BC7E-E74A-B222-7D5F0940950E}" type="parTrans" cxnId="{E9B69CB4-B920-1047-B79D-C62BEF5244F2}">
      <dgm:prSet/>
      <dgm:spPr/>
      <dgm:t>
        <a:bodyPr/>
        <a:lstStyle/>
        <a:p>
          <a:endParaRPr lang="zh-CN" altLang="en-US" sz="160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22EEDB74-CD48-0C42-8DA9-FBF0E98DA1DA}" type="sibTrans" cxnId="{E9B69CB4-B920-1047-B79D-C62BEF5244F2}">
      <dgm:prSet/>
      <dgm:spPr/>
      <dgm:t>
        <a:bodyPr/>
        <a:lstStyle/>
        <a:p>
          <a:endParaRPr lang="zh-CN" altLang="en-US" sz="160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BC8BA929-E3B9-A34E-A282-312E43E900EB}" type="pres">
      <dgm:prSet presAssocID="{2E82C8BC-675B-2D4D-9F31-977B93A68DD6}" presName="compositeShape" presStyleCnt="0">
        <dgm:presLayoutVars>
          <dgm:chMax val="7"/>
          <dgm:dir/>
          <dgm:resizeHandles val="exact"/>
        </dgm:presLayoutVars>
      </dgm:prSet>
      <dgm:spPr/>
    </dgm:pt>
    <dgm:pt modelId="{D25ABC11-D477-8042-BE0B-78FC4E6EFE7B}" type="pres">
      <dgm:prSet presAssocID="{7C48D2E6-AAA1-3E41-A877-D2FF88822D89}" presName="circ1" presStyleLbl="vennNode1" presStyleIdx="0" presStyleCnt="3"/>
      <dgm:spPr/>
    </dgm:pt>
    <dgm:pt modelId="{5A219183-37D1-2B44-A09E-192D17CCB9D4}" type="pres">
      <dgm:prSet presAssocID="{7C48D2E6-AAA1-3E41-A877-D2FF88822D8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116D43A-9AD7-E045-A5B8-D67C30B70AF9}" type="pres">
      <dgm:prSet presAssocID="{C528FE38-76D6-3343-9E18-B8B51C2FDB82}" presName="circ2" presStyleLbl="vennNode1" presStyleIdx="1" presStyleCnt="3"/>
      <dgm:spPr/>
    </dgm:pt>
    <dgm:pt modelId="{8C350CEF-0897-4E48-8F84-CAA278FE4987}" type="pres">
      <dgm:prSet presAssocID="{C528FE38-76D6-3343-9E18-B8B51C2FDB8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F0884B8-FEC0-8944-81F4-C7620151BB05}" type="pres">
      <dgm:prSet presAssocID="{337442B8-B497-474E-BD5A-C71D17C760B3}" presName="circ3" presStyleLbl="vennNode1" presStyleIdx="2" presStyleCnt="3"/>
      <dgm:spPr/>
    </dgm:pt>
    <dgm:pt modelId="{3B54CDE1-8039-374F-ACBF-CD3261E8A7D3}" type="pres">
      <dgm:prSet presAssocID="{337442B8-B497-474E-BD5A-C71D17C760B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3836230-42BD-D642-A605-2F57830986C2}" type="presOf" srcId="{337442B8-B497-474E-BD5A-C71D17C760B3}" destId="{3B54CDE1-8039-374F-ACBF-CD3261E8A7D3}" srcOrd="1" destOrd="0" presId="urn:microsoft.com/office/officeart/2005/8/layout/venn1"/>
    <dgm:cxn modelId="{17EEF143-D64F-8841-BE70-0E71C8520F5B}" type="presOf" srcId="{7C48D2E6-AAA1-3E41-A877-D2FF88822D89}" destId="{D25ABC11-D477-8042-BE0B-78FC4E6EFE7B}" srcOrd="0" destOrd="0" presId="urn:microsoft.com/office/officeart/2005/8/layout/venn1"/>
    <dgm:cxn modelId="{97DBC944-7AEF-EC43-A883-1C4BC844089D}" type="presOf" srcId="{337442B8-B497-474E-BD5A-C71D17C760B3}" destId="{0F0884B8-FEC0-8944-81F4-C7620151BB05}" srcOrd="0" destOrd="0" presId="urn:microsoft.com/office/officeart/2005/8/layout/venn1"/>
    <dgm:cxn modelId="{CD7B037F-4CC0-D54A-BF29-766F8B0EB487}" srcId="{2E82C8BC-675B-2D4D-9F31-977B93A68DD6}" destId="{C528FE38-76D6-3343-9E18-B8B51C2FDB82}" srcOrd="1" destOrd="0" parTransId="{6E1A2387-1A8B-B945-B512-CACB9CC91959}" sibTransId="{DDD729A5-142E-EB41-8DC0-6498B8B0C72D}"/>
    <dgm:cxn modelId="{5C934C84-5E10-7C4F-AFA6-B09101548A6D}" type="presOf" srcId="{7C48D2E6-AAA1-3E41-A877-D2FF88822D89}" destId="{5A219183-37D1-2B44-A09E-192D17CCB9D4}" srcOrd="1" destOrd="0" presId="urn:microsoft.com/office/officeart/2005/8/layout/venn1"/>
    <dgm:cxn modelId="{BDC7D792-58D5-AC44-B082-5DF796298DF8}" type="presOf" srcId="{2E82C8BC-675B-2D4D-9F31-977B93A68DD6}" destId="{BC8BA929-E3B9-A34E-A282-312E43E900EB}" srcOrd="0" destOrd="0" presId="urn:microsoft.com/office/officeart/2005/8/layout/venn1"/>
    <dgm:cxn modelId="{4FD301A3-BE7D-9747-8159-DD3B1DFC2333}" type="presOf" srcId="{C528FE38-76D6-3343-9E18-B8B51C2FDB82}" destId="{8C350CEF-0897-4E48-8F84-CAA278FE4987}" srcOrd="1" destOrd="0" presId="urn:microsoft.com/office/officeart/2005/8/layout/venn1"/>
    <dgm:cxn modelId="{E9B69CB4-B920-1047-B79D-C62BEF5244F2}" srcId="{2E82C8BC-675B-2D4D-9F31-977B93A68DD6}" destId="{337442B8-B497-474E-BD5A-C71D17C760B3}" srcOrd="2" destOrd="0" parTransId="{D151BA6C-BC7E-E74A-B222-7D5F0940950E}" sibTransId="{22EEDB74-CD48-0C42-8DA9-FBF0E98DA1DA}"/>
    <dgm:cxn modelId="{D93731C1-A2B2-DF4B-9677-E6CB67065303}" type="presOf" srcId="{C528FE38-76D6-3343-9E18-B8B51C2FDB82}" destId="{3116D43A-9AD7-E045-A5B8-D67C30B70AF9}" srcOrd="0" destOrd="0" presId="urn:microsoft.com/office/officeart/2005/8/layout/venn1"/>
    <dgm:cxn modelId="{B39D3CEF-C67F-D441-B5A7-B69F854E2C31}" srcId="{2E82C8BC-675B-2D4D-9F31-977B93A68DD6}" destId="{7C48D2E6-AAA1-3E41-A877-D2FF88822D89}" srcOrd="0" destOrd="0" parTransId="{04EE22A6-7425-6B48-A43D-C9DFB14A92C0}" sibTransId="{1EDE4482-41E8-9145-83AA-5EC8C1CAD7C0}"/>
    <dgm:cxn modelId="{72B9338E-AC84-3C44-B118-FEB3FB6B76E2}" type="presParOf" srcId="{BC8BA929-E3B9-A34E-A282-312E43E900EB}" destId="{D25ABC11-D477-8042-BE0B-78FC4E6EFE7B}" srcOrd="0" destOrd="0" presId="urn:microsoft.com/office/officeart/2005/8/layout/venn1"/>
    <dgm:cxn modelId="{B1BD3DB5-C40C-D64F-B8AF-28F7632A92B7}" type="presParOf" srcId="{BC8BA929-E3B9-A34E-A282-312E43E900EB}" destId="{5A219183-37D1-2B44-A09E-192D17CCB9D4}" srcOrd="1" destOrd="0" presId="urn:microsoft.com/office/officeart/2005/8/layout/venn1"/>
    <dgm:cxn modelId="{9968F320-3EBC-D942-9B6C-F617D81C87E8}" type="presParOf" srcId="{BC8BA929-E3B9-A34E-A282-312E43E900EB}" destId="{3116D43A-9AD7-E045-A5B8-D67C30B70AF9}" srcOrd="2" destOrd="0" presId="urn:microsoft.com/office/officeart/2005/8/layout/venn1"/>
    <dgm:cxn modelId="{82383FC0-999F-2B4E-89E2-45416400E564}" type="presParOf" srcId="{BC8BA929-E3B9-A34E-A282-312E43E900EB}" destId="{8C350CEF-0897-4E48-8F84-CAA278FE4987}" srcOrd="3" destOrd="0" presId="urn:microsoft.com/office/officeart/2005/8/layout/venn1"/>
    <dgm:cxn modelId="{E74AE96D-D178-9745-AC6D-6A9E3D97748C}" type="presParOf" srcId="{BC8BA929-E3B9-A34E-A282-312E43E900EB}" destId="{0F0884B8-FEC0-8944-81F4-C7620151BB05}" srcOrd="4" destOrd="0" presId="urn:microsoft.com/office/officeart/2005/8/layout/venn1"/>
    <dgm:cxn modelId="{D87000C8-FFB8-6D4E-B3BB-2117F9D29242}" type="presParOf" srcId="{BC8BA929-E3B9-A34E-A282-312E43E900EB}" destId="{3B54CDE1-8039-374F-ACBF-CD3261E8A7D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42AED3-D728-D04F-A8E8-23F51EF137FA}" type="doc">
      <dgm:prSet loTypeId="urn:microsoft.com/office/officeart/2005/8/layout/list1" loCatId="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zh-CN" altLang="en-US"/>
        </a:p>
      </dgm:t>
    </dgm:pt>
    <dgm:pt modelId="{491F489B-FD53-6F4B-A708-6671101614FD}">
      <dgm:prSet phldrT="[文本]" custT="1"/>
      <dgm:spPr/>
      <dgm:t>
        <a:bodyPr/>
        <a:lstStyle/>
        <a:p>
          <a:r>
            <a:rPr lang="zh-CN" altLang="en-US" sz="2400" b="1" dirty="0">
              <a:latin typeface="PingFang SC" panose="020B0400000000000000" pitchFamily="34" charset="-122"/>
              <a:ea typeface="PingFang SC" panose="020B0400000000000000" pitchFamily="34" charset="-122"/>
            </a:rPr>
            <a:t>充實期最適溫度</a:t>
          </a:r>
          <a:r>
            <a:rPr lang="zh-TW" altLang="en-US" sz="2400" b="1" dirty="0">
              <a:latin typeface="PingFang SC" panose="020B0400000000000000" pitchFamily="34" charset="-122"/>
              <a:ea typeface="PingFang SC" panose="020B0400000000000000" pitchFamily="34" charset="-122"/>
            </a:rPr>
            <a:t> </a:t>
          </a:r>
          <a:r>
            <a:rPr lang="en-US" altLang="zh-TW" sz="2400" b="0" dirty="0">
              <a:latin typeface="PingFang SC" panose="020B0400000000000000" pitchFamily="34" charset="-122"/>
              <a:ea typeface="PingFang SC" panose="020B0400000000000000" pitchFamily="34" charset="-122"/>
            </a:rPr>
            <a:t>21.3±</a:t>
          </a:r>
          <a:r>
            <a:rPr lang="en-US" altLang="zh-CN" sz="2400" b="0" dirty="0">
              <a:latin typeface="PingFang SC" panose="020B0400000000000000" pitchFamily="34" charset="-122"/>
              <a:ea typeface="PingFang SC" panose="020B0400000000000000" pitchFamily="34" charset="-122"/>
            </a:rPr>
            <a:t>1.27</a:t>
          </a:r>
          <a:r>
            <a:rPr lang="zh-CN" altLang="en-US" sz="2400" b="0" dirty="0">
              <a:latin typeface="PingFang SC" panose="020B0400000000000000" pitchFamily="34" charset="-122"/>
              <a:ea typeface="PingFang SC" panose="020B0400000000000000" pitchFamily="34" charset="-122"/>
            </a:rPr>
            <a:t> </a:t>
          </a:r>
          <a:r>
            <a:rPr lang="en-US" altLang="zh-CN" sz="2400" b="0" dirty="0">
              <a:latin typeface="PingFang SC" panose="020B0400000000000000" pitchFamily="34" charset="-122"/>
              <a:ea typeface="PingFang SC" panose="020B0400000000000000" pitchFamily="34" charset="-122"/>
            </a:rPr>
            <a:t>℃</a:t>
          </a:r>
          <a:endParaRPr lang="zh-CN" altLang="en-US" sz="2400" b="0" dirty="0">
            <a:latin typeface="PingFang SC" panose="020B0400000000000000" pitchFamily="34" charset="-122"/>
            <a:ea typeface="PingFang SC" panose="020B0400000000000000" pitchFamily="34" charset="-122"/>
          </a:endParaRPr>
        </a:p>
      </dgm:t>
    </dgm:pt>
    <dgm:pt modelId="{D6B7AA8B-5DF8-ED46-8E36-B0974EF8FC33}" type="parTrans" cxnId="{5237B936-AC5F-5641-9B1B-9D20A89D8417}">
      <dgm:prSet/>
      <dgm:spPr/>
      <dgm:t>
        <a:bodyPr/>
        <a:lstStyle/>
        <a:p>
          <a:endParaRPr lang="zh-CN" altLang="en-US" sz="6000"/>
        </a:p>
      </dgm:t>
    </dgm:pt>
    <dgm:pt modelId="{CE88F43E-2D5F-C24B-958D-0FE03E445182}" type="sibTrans" cxnId="{5237B936-AC5F-5641-9B1B-9D20A89D8417}">
      <dgm:prSet/>
      <dgm:spPr/>
      <dgm:t>
        <a:bodyPr/>
        <a:lstStyle/>
        <a:p>
          <a:endParaRPr lang="zh-CN" altLang="en-US" sz="6000"/>
        </a:p>
      </dgm:t>
    </dgm:pt>
    <dgm:pt modelId="{E59F63D0-32DC-124A-B85C-F94579362C34}">
      <dgm:prSet phldrT="[文本]" custT="1"/>
      <dgm:spPr/>
      <dgm:t>
        <a:bodyPr/>
        <a:lstStyle/>
        <a:p>
          <a:r>
            <a:rPr lang="zh-CN" altLang="en-US" sz="2400" b="1" dirty="0">
              <a:latin typeface="PingFang SC" panose="020B0400000000000000" pitchFamily="34" charset="-122"/>
              <a:ea typeface="PingFang SC" panose="020B0400000000000000" pitchFamily="34" charset="-122"/>
            </a:rPr>
            <a:t>充實期最適濕度</a:t>
          </a:r>
          <a:r>
            <a:rPr lang="zh-TW" altLang="en-US" sz="2400" b="1" dirty="0">
              <a:latin typeface="PingFang SC" panose="020B0400000000000000" pitchFamily="34" charset="-122"/>
              <a:ea typeface="PingFang SC" panose="020B0400000000000000" pitchFamily="34" charset="-122"/>
            </a:rPr>
            <a:t> </a:t>
          </a:r>
          <a:r>
            <a:rPr lang="en-US" altLang="zh-TW" sz="2400" b="0" dirty="0">
              <a:latin typeface="PingFang SC" panose="020B0400000000000000" pitchFamily="34" charset="-122"/>
              <a:ea typeface="PingFang SC" panose="020B0400000000000000" pitchFamily="34" charset="-122"/>
            </a:rPr>
            <a:t>86%-88%</a:t>
          </a:r>
          <a:endParaRPr lang="zh-CN" altLang="en-US" sz="2400" b="0" dirty="0">
            <a:latin typeface="PingFang SC" panose="020B0400000000000000" pitchFamily="34" charset="-122"/>
            <a:ea typeface="PingFang SC" panose="020B0400000000000000" pitchFamily="34" charset="-122"/>
          </a:endParaRPr>
        </a:p>
      </dgm:t>
    </dgm:pt>
    <dgm:pt modelId="{64804F42-EFF4-2144-A6D9-927EFB6A299E}" type="parTrans" cxnId="{7D24AA77-507E-5949-9544-633DB4BD8490}">
      <dgm:prSet/>
      <dgm:spPr/>
      <dgm:t>
        <a:bodyPr/>
        <a:lstStyle/>
        <a:p>
          <a:endParaRPr lang="zh-CN" altLang="en-US" sz="6000"/>
        </a:p>
      </dgm:t>
    </dgm:pt>
    <dgm:pt modelId="{3040E432-ED84-4245-9486-5A690149FC09}" type="sibTrans" cxnId="{7D24AA77-507E-5949-9544-633DB4BD8490}">
      <dgm:prSet/>
      <dgm:spPr/>
      <dgm:t>
        <a:bodyPr/>
        <a:lstStyle/>
        <a:p>
          <a:endParaRPr lang="zh-CN" altLang="en-US" sz="6000"/>
        </a:p>
      </dgm:t>
    </dgm:pt>
    <dgm:pt modelId="{D16C1FE9-0CE1-A944-BE6E-450AE8CE70A8}">
      <dgm:prSet phldrT="[文本]" custT="1"/>
      <dgm:spPr/>
      <dgm:t>
        <a:bodyPr/>
        <a:lstStyle/>
        <a:p>
          <a:r>
            <a:rPr lang="zh-CN" altLang="en-US" sz="2400" b="1" dirty="0">
              <a:latin typeface="PingFang SC" panose="020B0400000000000000" pitchFamily="34" charset="-122"/>
              <a:ea typeface="PingFang SC" panose="020B0400000000000000" pitchFamily="34" charset="-122"/>
            </a:rPr>
            <a:t>充實期最適光照</a:t>
          </a:r>
          <a:r>
            <a:rPr lang="zh-TW" altLang="en-US" sz="2400" b="1" dirty="0">
              <a:latin typeface="PingFang SC" panose="020B0400000000000000" pitchFamily="34" charset="-122"/>
              <a:ea typeface="PingFang SC" panose="020B0400000000000000" pitchFamily="34" charset="-122"/>
            </a:rPr>
            <a:t>  </a:t>
          </a:r>
          <a:r>
            <a:rPr lang="en-US" sz="2400" b="0" dirty="0">
              <a:latin typeface="PingFang SC" panose="020B0400000000000000" pitchFamily="34" charset="-122"/>
              <a:ea typeface="PingFang SC" panose="020B0400000000000000" pitchFamily="34" charset="-122"/>
            </a:rPr>
            <a:t>9 MJ/m</a:t>
          </a:r>
          <a:r>
            <a:rPr lang="en-US" sz="2400" b="0" baseline="30000" dirty="0">
              <a:latin typeface="PingFang SC" panose="020B0400000000000000" pitchFamily="34" charset="-122"/>
              <a:ea typeface="PingFang SC" panose="020B0400000000000000" pitchFamily="34" charset="-122"/>
            </a:rPr>
            <a:t>2</a:t>
          </a:r>
          <a:r>
            <a:rPr lang="zh-TW" altLang="en-US" sz="2400" b="0" dirty="0">
              <a:latin typeface="PingFang SC" panose="020B0400000000000000" pitchFamily="34" charset="-122"/>
              <a:ea typeface="PingFang SC" panose="020B0400000000000000" pitchFamily="34" charset="-122"/>
            </a:rPr>
            <a:t> </a:t>
          </a:r>
          <a:endParaRPr lang="zh-CN" altLang="en-US" sz="2400" b="0" dirty="0">
            <a:latin typeface="PingFang SC" panose="020B0400000000000000" pitchFamily="34" charset="-122"/>
            <a:ea typeface="PingFang SC" panose="020B0400000000000000" pitchFamily="34" charset="-122"/>
          </a:endParaRPr>
        </a:p>
      </dgm:t>
    </dgm:pt>
    <dgm:pt modelId="{8A71A96B-D465-FC4B-A4F2-8B749D6BE4B3}" type="parTrans" cxnId="{267A770E-4617-6D44-BFC6-E7EE6A350BF9}">
      <dgm:prSet/>
      <dgm:spPr/>
      <dgm:t>
        <a:bodyPr/>
        <a:lstStyle/>
        <a:p>
          <a:endParaRPr lang="zh-CN" altLang="en-US" sz="6000"/>
        </a:p>
      </dgm:t>
    </dgm:pt>
    <dgm:pt modelId="{D7088189-D79E-A544-9F14-01E82AE50C81}" type="sibTrans" cxnId="{267A770E-4617-6D44-BFC6-E7EE6A350BF9}">
      <dgm:prSet/>
      <dgm:spPr/>
      <dgm:t>
        <a:bodyPr/>
        <a:lstStyle/>
        <a:p>
          <a:endParaRPr lang="zh-CN" altLang="en-US" sz="6000"/>
        </a:p>
      </dgm:t>
    </dgm:pt>
    <dgm:pt modelId="{0909590D-B128-144C-B5A0-58633331C5E1}">
      <dgm:prSet custT="1"/>
      <dgm:spPr/>
      <dgm:t>
        <a:bodyPr/>
        <a:lstStyle/>
        <a:p>
          <a:r>
            <a:rPr lang="zh-CN" altLang="en-US" sz="2000" b="1" dirty="0">
              <a:latin typeface="PingFang SC" panose="020B0400000000000000" pitchFamily="34" charset="-122"/>
              <a:ea typeface="PingFang SC" panose="020B0400000000000000" pitchFamily="34" charset="-122"/>
            </a:rPr>
            <a:t>最適土質</a:t>
          </a:r>
          <a:r>
            <a:rPr lang="zh-TW" altLang="en-US" sz="2000" b="1" dirty="0">
              <a:latin typeface="PingFang SC" panose="020B0400000000000000" pitchFamily="34" charset="-122"/>
              <a:ea typeface="PingFang SC" panose="020B0400000000000000" pitchFamily="34" charset="-122"/>
            </a:rPr>
            <a:t>    </a:t>
          </a:r>
          <a:r>
            <a:rPr lang="zh-TW" sz="2000" dirty="0">
              <a:latin typeface="PingFang SC" panose="020B0400000000000000" pitchFamily="34" charset="-122"/>
              <a:ea typeface="PingFang SC" panose="020B0400000000000000" pitchFamily="34" charset="-122"/>
            </a:rPr>
            <a:t>灌排水良好（不耐淹），但以表土較深的坋質壤土為最適宜，</a:t>
          </a:r>
          <a:r>
            <a:rPr lang="en-US" sz="2000" dirty="0">
              <a:latin typeface="PingFang SC" panose="020B0400000000000000" pitchFamily="34" charset="-122"/>
              <a:ea typeface="PingFang SC" panose="020B0400000000000000" pitchFamily="34" charset="-122"/>
            </a:rPr>
            <a:t>PH</a:t>
          </a:r>
          <a:r>
            <a:rPr lang="zh-TW" sz="2000" dirty="0">
              <a:latin typeface="PingFang SC" panose="020B0400000000000000" pitchFamily="34" charset="-122"/>
              <a:ea typeface="PingFang SC" panose="020B0400000000000000" pitchFamily="34" charset="-122"/>
            </a:rPr>
            <a:t>值則為</a:t>
          </a:r>
          <a:r>
            <a:rPr lang="en-US" sz="2000" dirty="0">
              <a:latin typeface="PingFang SC" panose="020B0400000000000000" pitchFamily="34" charset="-122"/>
              <a:ea typeface="PingFang SC" panose="020B0400000000000000" pitchFamily="34" charset="-122"/>
            </a:rPr>
            <a:t>6~7</a:t>
          </a:r>
          <a:r>
            <a:rPr lang="zh-TW" altLang="en-US" sz="2000" dirty="0">
              <a:latin typeface="PingFang SC" panose="020B0400000000000000" pitchFamily="34" charset="-122"/>
              <a:ea typeface="PingFang SC" panose="020B0400000000000000" pitchFamily="34" charset="-122"/>
            </a:rPr>
            <a:t> </a:t>
          </a:r>
          <a:endParaRPr lang="zh-CN" altLang="en-US" sz="2000" dirty="0">
            <a:latin typeface="PingFang SC" panose="020B0400000000000000" pitchFamily="34" charset="-122"/>
            <a:ea typeface="PingFang SC" panose="020B0400000000000000" pitchFamily="34" charset="-122"/>
          </a:endParaRPr>
        </a:p>
      </dgm:t>
    </dgm:pt>
    <dgm:pt modelId="{3B1AD868-8FBC-A84B-B994-59417FE1FA48}" type="parTrans" cxnId="{C4E72845-F63E-E043-896C-E83D9B0E3D67}">
      <dgm:prSet/>
      <dgm:spPr/>
      <dgm:t>
        <a:bodyPr/>
        <a:lstStyle/>
        <a:p>
          <a:endParaRPr lang="zh-CN" altLang="en-US" sz="6000"/>
        </a:p>
      </dgm:t>
    </dgm:pt>
    <dgm:pt modelId="{68121808-BDA4-6445-90A5-197D9D2F9AA5}" type="sibTrans" cxnId="{C4E72845-F63E-E043-896C-E83D9B0E3D67}">
      <dgm:prSet/>
      <dgm:spPr/>
      <dgm:t>
        <a:bodyPr/>
        <a:lstStyle/>
        <a:p>
          <a:endParaRPr lang="zh-CN" altLang="en-US" sz="6000"/>
        </a:p>
      </dgm:t>
    </dgm:pt>
    <dgm:pt modelId="{26320631-8895-8B48-8480-42C7CA658A08}" type="pres">
      <dgm:prSet presAssocID="{2042AED3-D728-D04F-A8E8-23F51EF137FA}" presName="linear" presStyleCnt="0">
        <dgm:presLayoutVars>
          <dgm:dir/>
          <dgm:animLvl val="lvl"/>
          <dgm:resizeHandles val="exact"/>
        </dgm:presLayoutVars>
      </dgm:prSet>
      <dgm:spPr/>
    </dgm:pt>
    <dgm:pt modelId="{E911EE34-4D7C-5042-92C1-A3DA5AC97C8B}" type="pres">
      <dgm:prSet presAssocID="{491F489B-FD53-6F4B-A708-6671101614FD}" presName="parentLin" presStyleCnt="0"/>
      <dgm:spPr/>
    </dgm:pt>
    <dgm:pt modelId="{D9549095-14A1-3941-97B7-22421FCB8E44}" type="pres">
      <dgm:prSet presAssocID="{491F489B-FD53-6F4B-A708-6671101614FD}" presName="parentLeftMargin" presStyleLbl="node1" presStyleIdx="0" presStyleCnt="4"/>
      <dgm:spPr/>
    </dgm:pt>
    <dgm:pt modelId="{A915B540-B359-2146-BF3C-F5D7B0676901}" type="pres">
      <dgm:prSet presAssocID="{491F489B-FD53-6F4B-A708-6671101614FD}" presName="parentText" presStyleLbl="node1" presStyleIdx="0" presStyleCnt="4" custScaleX="142857">
        <dgm:presLayoutVars>
          <dgm:chMax val="0"/>
          <dgm:bulletEnabled val="1"/>
        </dgm:presLayoutVars>
      </dgm:prSet>
      <dgm:spPr/>
    </dgm:pt>
    <dgm:pt modelId="{EAC95F5E-98EA-FF41-9EF4-8DD1AF4D84C1}" type="pres">
      <dgm:prSet presAssocID="{491F489B-FD53-6F4B-A708-6671101614FD}" presName="negativeSpace" presStyleCnt="0"/>
      <dgm:spPr/>
    </dgm:pt>
    <dgm:pt modelId="{5F13F5DA-0E6B-B54C-9BCC-B3EFDF5B42BA}" type="pres">
      <dgm:prSet presAssocID="{491F489B-FD53-6F4B-A708-6671101614FD}" presName="childText" presStyleLbl="conFgAcc1" presStyleIdx="0" presStyleCnt="4">
        <dgm:presLayoutVars>
          <dgm:bulletEnabled val="1"/>
        </dgm:presLayoutVars>
      </dgm:prSet>
      <dgm:spPr/>
    </dgm:pt>
    <dgm:pt modelId="{622D3D5B-CAA6-904B-A242-DDA78E681D90}" type="pres">
      <dgm:prSet presAssocID="{CE88F43E-2D5F-C24B-958D-0FE03E445182}" presName="spaceBetweenRectangles" presStyleCnt="0"/>
      <dgm:spPr/>
    </dgm:pt>
    <dgm:pt modelId="{D106E206-2E4E-DC42-BD5B-37CFEBA27CAE}" type="pres">
      <dgm:prSet presAssocID="{E59F63D0-32DC-124A-B85C-F94579362C34}" presName="parentLin" presStyleCnt="0"/>
      <dgm:spPr/>
    </dgm:pt>
    <dgm:pt modelId="{A2C471AF-0217-F54E-A7E9-6E22D2CB0FD4}" type="pres">
      <dgm:prSet presAssocID="{E59F63D0-32DC-124A-B85C-F94579362C34}" presName="parentLeftMargin" presStyleLbl="node1" presStyleIdx="0" presStyleCnt="4"/>
      <dgm:spPr/>
    </dgm:pt>
    <dgm:pt modelId="{3612AB99-B965-084E-9D95-AB25427437A9}" type="pres">
      <dgm:prSet presAssocID="{E59F63D0-32DC-124A-B85C-F94579362C34}" presName="parentText" presStyleLbl="node1" presStyleIdx="1" presStyleCnt="4" custScaleX="142857">
        <dgm:presLayoutVars>
          <dgm:chMax val="0"/>
          <dgm:bulletEnabled val="1"/>
        </dgm:presLayoutVars>
      </dgm:prSet>
      <dgm:spPr/>
    </dgm:pt>
    <dgm:pt modelId="{C0BF3D37-5202-BD42-8B21-D51F934E219C}" type="pres">
      <dgm:prSet presAssocID="{E59F63D0-32DC-124A-B85C-F94579362C34}" presName="negativeSpace" presStyleCnt="0"/>
      <dgm:spPr/>
    </dgm:pt>
    <dgm:pt modelId="{8B4E11EF-A48B-C847-A99C-3470608E7342}" type="pres">
      <dgm:prSet presAssocID="{E59F63D0-32DC-124A-B85C-F94579362C34}" presName="childText" presStyleLbl="conFgAcc1" presStyleIdx="1" presStyleCnt="4">
        <dgm:presLayoutVars>
          <dgm:bulletEnabled val="1"/>
        </dgm:presLayoutVars>
      </dgm:prSet>
      <dgm:spPr/>
    </dgm:pt>
    <dgm:pt modelId="{B72CBF64-F1CA-5F40-84D8-001ED7A5AB0D}" type="pres">
      <dgm:prSet presAssocID="{3040E432-ED84-4245-9486-5A690149FC09}" presName="spaceBetweenRectangles" presStyleCnt="0"/>
      <dgm:spPr/>
    </dgm:pt>
    <dgm:pt modelId="{EF412B27-94FA-AB44-B8D1-D81835186126}" type="pres">
      <dgm:prSet presAssocID="{D16C1FE9-0CE1-A944-BE6E-450AE8CE70A8}" presName="parentLin" presStyleCnt="0"/>
      <dgm:spPr/>
    </dgm:pt>
    <dgm:pt modelId="{086B77E9-375B-2743-942A-0C1DA8486668}" type="pres">
      <dgm:prSet presAssocID="{D16C1FE9-0CE1-A944-BE6E-450AE8CE70A8}" presName="parentLeftMargin" presStyleLbl="node1" presStyleIdx="1" presStyleCnt="4"/>
      <dgm:spPr/>
    </dgm:pt>
    <dgm:pt modelId="{A7F14B45-F20F-874C-921E-2280B6FFFAEF}" type="pres">
      <dgm:prSet presAssocID="{D16C1FE9-0CE1-A944-BE6E-450AE8CE70A8}" presName="parentText" presStyleLbl="node1" presStyleIdx="2" presStyleCnt="4" custScaleX="142857">
        <dgm:presLayoutVars>
          <dgm:chMax val="0"/>
          <dgm:bulletEnabled val="1"/>
        </dgm:presLayoutVars>
      </dgm:prSet>
      <dgm:spPr/>
    </dgm:pt>
    <dgm:pt modelId="{9CEADD66-1364-5D43-9BEE-2305074D2645}" type="pres">
      <dgm:prSet presAssocID="{D16C1FE9-0CE1-A944-BE6E-450AE8CE70A8}" presName="negativeSpace" presStyleCnt="0"/>
      <dgm:spPr/>
    </dgm:pt>
    <dgm:pt modelId="{747FC2D3-D968-A24E-B22B-17760856FF48}" type="pres">
      <dgm:prSet presAssocID="{D16C1FE9-0CE1-A944-BE6E-450AE8CE70A8}" presName="childText" presStyleLbl="conFgAcc1" presStyleIdx="2" presStyleCnt="4">
        <dgm:presLayoutVars>
          <dgm:bulletEnabled val="1"/>
        </dgm:presLayoutVars>
      </dgm:prSet>
      <dgm:spPr/>
    </dgm:pt>
    <dgm:pt modelId="{F4FC115B-BD65-5A4F-991A-6C7FE2AF374F}" type="pres">
      <dgm:prSet presAssocID="{D7088189-D79E-A544-9F14-01E82AE50C81}" presName="spaceBetweenRectangles" presStyleCnt="0"/>
      <dgm:spPr/>
    </dgm:pt>
    <dgm:pt modelId="{23BCF900-693E-584C-BA5B-F6A23413D6D8}" type="pres">
      <dgm:prSet presAssocID="{0909590D-B128-144C-B5A0-58633331C5E1}" presName="parentLin" presStyleCnt="0"/>
      <dgm:spPr/>
    </dgm:pt>
    <dgm:pt modelId="{C5A285A9-A93D-514D-B618-824BD67780CA}" type="pres">
      <dgm:prSet presAssocID="{0909590D-B128-144C-B5A0-58633331C5E1}" presName="parentLeftMargin" presStyleLbl="node1" presStyleIdx="2" presStyleCnt="4"/>
      <dgm:spPr/>
    </dgm:pt>
    <dgm:pt modelId="{9EF5D515-83C8-FF46-8286-1AC83DDA8C55}" type="pres">
      <dgm:prSet presAssocID="{0909590D-B128-144C-B5A0-58633331C5E1}" presName="parentText" presStyleLbl="node1" presStyleIdx="3" presStyleCnt="4" custScaleX="142857" custScaleY="122408">
        <dgm:presLayoutVars>
          <dgm:chMax val="0"/>
          <dgm:bulletEnabled val="1"/>
        </dgm:presLayoutVars>
      </dgm:prSet>
      <dgm:spPr/>
    </dgm:pt>
    <dgm:pt modelId="{1BB800C6-D71F-1A48-904C-CA0E9A02B0F8}" type="pres">
      <dgm:prSet presAssocID="{0909590D-B128-144C-B5A0-58633331C5E1}" presName="negativeSpace" presStyleCnt="0"/>
      <dgm:spPr/>
    </dgm:pt>
    <dgm:pt modelId="{96205A13-246B-A749-97A5-06FA7B602129}" type="pres">
      <dgm:prSet presAssocID="{0909590D-B128-144C-B5A0-58633331C5E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E175F00-C366-7E4B-A58A-939CEC0A9F54}" type="presOf" srcId="{E59F63D0-32DC-124A-B85C-F94579362C34}" destId="{A2C471AF-0217-F54E-A7E9-6E22D2CB0FD4}" srcOrd="0" destOrd="0" presId="urn:microsoft.com/office/officeart/2005/8/layout/list1"/>
    <dgm:cxn modelId="{267A770E-4617-6D44-BFC6-E7EE6A350BF9}" srcId="{2042AED3-D728-D04F-A8E8-23F51EF137FA}" destId="{D16C1FE9-0CE1-A944-BE6E-450AE8CE70A8}" srcOrd="2" destOrd="0" parTransId="{8A71A96B-D465-FC4B-A4F2-8B749D6BE4B3}" sibTransId="{D7088189-D79E-A544-9F14-01E82AE50C81}"/>
    <dgm:cxn modelId="{D098F615-7FFA-7949-98E8-0AE7F4188B21}" type="presOf" srcId="{0909590D-B128-144C-B5A0-58633331C5E1}" destId="{C5A285A9-A93D-514D-B618-824BD67780CA}" srcOrd="0" destOrd="0" presId="urn:microsoft.com/office/officeart/2005/8/layout/list1"/>
    <dgm:cxn modelId="{5237B936-AC5F-5641-9B1B-9D20A89D8417}" srcId="{2042AED3-D728-D04F-A8E8-23F51EF137FA}" destId="{491F489B-FD53-6F4B-A708-6671101614FD}" srcOrd="0" destOrd="0" parTransId="{D6B7AA8B-5DF8-ED46-8E36-B0974EF8FC33}" sibTransId="{CE88F43E-2D5F-C24B-958D-0FE03E445182}"/>
    <dgm:cxn modelId="{C4E72845-F63E-E043-896C-E83D9B0E3D67}" srcId="{2042AED3-D728-D04F-A8E8-23F51EF137FA}" destId="{0909590D-B128-144C-B5A0-58633331C5E1}" srcOrd="3" destOrd="0" parTransId="{3B1AD868-8FBC-A84B-B994-59417FE1FA48}" sibTransId="{68121808-BDA4-6445-90A5-197D9D2F9AA5}"/>
    <dgm:cxn modelId="{34FF7C4B-A7CE-9E49-ADA3-5F4EAC4B1B8C}" type="presOf" srcId="{D16C1FE9-0CE1-A944-BE6E-450AE8CE70A8}" destId="{086B77E9-375B-2743-942A-0C1DA8486668}" srcOrd="0" destOrd="0" presId="urn:microsoft.com/office/officeart/2005/8/layout/list1"/>
    <dgm:cxn modelId="{7D24AA77-507E-5949-9544-633DB4BD8490}" srcId="{2042AED3-D728-D04F-A8E8-23F51EF137FA}" destId="{E59F63D0-32DC-124A-B85C-F94579362C34}" srcOrd="1" destOrd="0" parTransId="{64804F42-EFF4-2144-A6D9-927EFB6A299E}" sibTransId="{3040E432-ED84-4245-9486-5A690149FC09}"/>
    <dgm:cxn modelId="{DC3FCA8B-D2B7-CE4E-81B1-468E52425185}" type="presOf" srcId="{491F489B-FD53-6F4B-A708-6671101614FD}" destId="{A915B540-B359-2146-BF3C-F5D7B0676901}" srcOrd="1" destOrd="0" presId="urn:microsoft.com/office/officeart/2005/8/layout/list1"/>
    <dgm:cxn modelId="{29F4258F-8381-3D4B-9D62-65AF544A97C4}" type="presOf" srcId="{2042AED3-D728-D04F-A8E8-23F51EF137FA}" destId="{26320631-8895-8B48-8480-42C7CA658A08}" srcOrd="0" destOrd="0" presId="urn:microsoft.com/office/officeart/2005/8/layout/list1"/>
    <dgm:cxn modelId="{0EE4019C-9237-BD44-9BC6-73CBE70AA622}" type="presOf" srcId="{491F489B-FD53-6F4B-A708-6671101614FD}" destId="{D9549095-14A1-3941-97B7-22421FCB8E44}" srcOrd="0" destOrd="0" presId="urn:microsoft.com/office/officeart/2005/8/layout/list1"/>
    <dgm:cxn modelId="{FF0862BC-085A-1D4C-90A1-37D119D0DD45}" type="presOf" srcId="{0909590D-B128-144C-B5A0-58633331C5E1}" destId="{9EF5D515-83C8-FF46-8286-1AC83DDA8C55}" srcOrd="1" destOrd="0" presId="urn:microsoft.com/office/officeart/2005/8/layout/list1"/>
    <dgm:cxn modelId="{075D23ED-BF7A-9E41-8693-75652273448A}" type="presOf" srcId="{D16C1FE9-0CE1-A944-BE6E-450AE8CE70A8}" destId="{A7F14B45-F20F-874C-921E-2280B6FFFAEF}" srcOrd="1" destOrd="0" presId="urn:microsoft.com/office/officeart/2005/8/layout/list1"/>
    <dgm:cxn modelId="{5C5B71EF-A62A-1D49-A7E3-FF315D1F1124}" type="presOf" srcId="{E59F63D0-32DC-124A-B85C-F94579362C34}" destId="{3612AB99-B965-084E-9D95-AB25427437A9}" srcOrd="1" destOrd="0" presId="urn:microsoft.com/office/officeart/2005/8/layout/list1"/>
    <dgm:cxn modelId="{5A03EE65-B079-AD4A-AF09-AD6E7D55CD31}" type="presParOf" srcId="{26320631-8895-8B48-8480-42C7CA658A08}" destId="{E911EE34-4D7C-5042-92C1-A3DA5AC97C8B}" srcOrd="0" destOrd="0" presId="urn:microsoft.com/office/officeart/2005/8/layout/list1"/>
    <dgm:cxn modelId="{BF24D083-20AD-6644-8AB5-F0987234D9F8}" type="presParOf" srcId="{E911EE34-4D7C-5042-92C1-A3DA5AC97C8B}" destId="{D9549095-14A1-3941-97B7-22421FCB8E44}" srcOrd="0" destOrd="0" presId="urn:microsoft.com/office/officeart/2005/8/layout/list1"/>
    <dgm:cxn modelId="{5BBD030E-6F40-A84A-9FBC-516C779755A2}" type="presParOf" srcId="{E911EE34-4D7C-5042-92C1-A3DA5AC97C8B}" destId="{A915B540-B359-2146-BF3C-F5D7B0676901}" srcOrd="1" destOrd="0" presId="urn:microsoft.com/office/officeart/2005/8/layout/list1"/>
    <dgm:cxn modelId="{47D00955-D814-8046-BE86-D2EF5EFF1D67}" type="presParOf" srcId="{26320631-8895-8B48-8480-42C7CA658A08}" destId="{EAC95F5E-98EA-FF41-9EF4-8DD1AF4D84C1}" srcOrd="1" destOrd="0" presId="urn:microsoft.com/office/officeart/2005/8/layout/list1"/>
    <dgm:cxn modelId="{D481977C-2290-834E-AE0F-D395CAFB1197}" type="presParOf" srcId="{26320631-8895-8B48-8480-42C7CA658A08}" destId="{5F13F5DA-0E6B-B54C-9BCC-B3EFDF5B42BA}" srcOrd="2" destOrd="0" presId="urn:microsoft.com/office/officeart/2005/8/layout/list1"/>
    <dgm:cxn modelId="{34B4C11A-854E-1744-9560-41CB873A29DA}" type="presParOf" srcId="{26320631-8895-8B48-8480-42C7CA658A08}" destId="{622D3D5B-CAA6-904B-A242-DDA78E681D90}" srcOrd="3" destOrd="0" presId="urn:microsoft.com/office/officeart/2005/8/layout/list1"/>
    <dgm:cxn modelId="{E9F2AE59-83E2-0642-9730-FC02B580B5C5}" type="presParOf" srcId="{26320631-8895-8B48-8480-42C7CA658A08}" destId="{D106E206-2E4E-DC42-BD5B-37CFEBA27CAE}" srcOrd="4" destOrd="0" presId="urn:microsoft.com/office/officeart/2005/8/layout/list1"/>
    <dgm:cxn modelId="{B6506F91-09B6-5642-A4D6-E587EE0B585A}" type="presParOf" srcId="{D106E206-2E4E-DC42-BD5B-37CFEBA27CAE}" destId="{A2C471AF-0217-F54E-A7E9-6E22D2CB0FD4}" srcOrd="0" destOrd="0" presId="urn:microsoft.com/office/officeart/2005/8/layout/list1"/>
    <dgm:cxn modelId="{4CC7B1A9-6DD6-7049-B1F6-B82098D6C7A1}" type="presParOf" srcId="{D106E206-2E4E-DC42-BD5B-37CFEBA27CAE}" destId="{3612AB99-B965-084E-9D95-AB25427437A9}" srcOrd="1" destOrd="0" presId="urn:microsoft.com/office/officeart/2005/8/layout/list1"/>
    <dgm:cxn modelId="{518F895A-47C2-3B4C-881A-1739FE5C1C79}" type="presParOf" srcId="{26320631-8895-8B48-8480-42C7CA658A08}" destId="{C0BF3D37-5202-BD42-8B21-D51F934E219C}" srcOrd="5" destOrd="0" presId="urn:microsoft.com/office/officeart/2005/8/layout/list1"/>
    <dgm:cxn modelId="{97708244-5A25-F94B-8B23-E0419B5AB458}" type="presParOf" srcId="{26320631-8895-8B48-8480-42C7CA658A08}" destId="{8B4E11EF-A48B-C847-A99C-3470608E7342}" srcOrd="6" destOrd="0" presId="urn:microsoft.com/office/officeart/2005/8/layout/list1"/>
    <dgm:cxn modelId="{502B82C8-5939-DE46-A155-5DDBF082E390}" type="presParOf" srcId="{26320631-8895-8B48-8480-42C7CA658A08}" destId="{B72CBF64-F1CA-5F40-84D8-001ED7A5AB0D}" srcOrd="7" destOrd="0" presId="urn:microsoft.com/office/officeart/2005/8/layout/list1"/>
    <dgm:cxn modelId="{A26A5E95-805A-5942-852A-1225C1546E12}" type="presParOf" srcId="{26320631-8895-8B48-8480-42C7CA658A08}" destId="{EF412B27-94FA-AB44-B8D1-D81835186126}" srcOrd="8" destOrd="0" presId="urn:microsoft.com/office/officeart/2005/8/layout/list1"/>
    <dgm:cxn modelId="{6C119EF3-2D80-6844-BAEC-B839E8FF0AA7}" type="presParOf" srcId="{EF412B27-94FA-AB44-B8D1-D81835186126}" destId="{086B77E9-375B-2743-942A-0C1DA8486668}" srcOrd="0" destOrd="0" presId="urn:microsoft.com/office/officeart/2005/8/layout/list1"/>
    <dgm:cxn modelId="{DE1C667C-1AAA-3344-8925-D3A19EC111F5}" type="presParOf" srcId="{EF412B27-94FA-AB44-B8D1-D81835186126}" destId="{A7F14B45-F20F-874C-921E-2280B6FFFAEF}" srcOrd="1" destOrd="0" presId="urn:microsoft.com/office/officeart/2005/8/layout/list1"/>
    <dgm:cxn modelId="{CD2AC1DE-8953-0B47-8677-77435CC02C86}" type="presParOf" srcId="{26320631-8895-8B48-8480-42C7CA658A08}" destId="{9CEADD66-1364-5D43-9BEE-2305074D2645}" srcOrd="9" destOrd="0" presId="urn:microsoft.com/office/officeart/2005/8/layout/list1"/>
    <dgm:cxn modelId="{1263F1BA-E030-3A4C-ACCA-1594EED20267}" type="presParOf" srcId="{26320631-8895-8B48-8480-42C7CA658A08}" destId="{747FC2D3-D968-A24E-B22B-17760856FF48}" srcOrd="10" destOrd="0" presId="urn:microsoft.com/office/officeart/2005/8/layout/list1"/>
    <dgm:cxn modelId="{CDBD6B78-71CF-3B46-AF35-2ECB7471478C}" type="presParOf" srcId="{26320631-8895-8B48-8480-42C7CA658A08}" destId="{F4FC115B-BD65-5A4F-991A-6C7FE2AF374F}" srcOrd="11" destOrd="0" presId="urn:microsoft.com/office/officeart/2005/8/layout/list1"/>
    <dgm:cxn modelId="{5EAB6B18-F4B9-824E-A2D2-AAF2EC5333FD}" type="presParOf" srcId="{26320631-8895-8B48-8480-42C7CA658A08}" destId="{23BCF900-693E-584C-BA5B-F6A23413D6D8}" srcOrd="12" destOrd="0" presId="urn:microsoft.com/office/officeart/2005/8/layout/list1"/>
    <dgm:cxn modelId="{44300DC9-3567-0D42-9DFC-A37C3D3F9CEE}" type="presParOf" srcId="{23BCF900-693E-584C-BA5B-F6A23413D6D8}" destId="{C5A285A9-A93D-514D-B618-824BD67780CA}" srcOrd="0" destOrd="0" presId="urn:microsoft.com/office/officeart/2005/8/layout/list1"/>
    <dgm:cxn modelId="{92000766-BEC6-DB4D-8F2D-08B81756BCF4}" type="presParOf" srcId="{23BCF900-693E-584C-BA5B-F6A23413D6D8}" destId="{9EF5D515-83C8-FF46-8286-1AC83DDA8C55}" srcOrd="1" destOrd="0" presId="urn:microsoft.com/office/officeart/2005/8/layout/list1"/>
    <dgm:cxn modelId="{30F9C51B-34A8-E24A-9E4A-C1656F727631}" type="presParOf" srcId="{26320631-8895-8B48-8480-42C7CA658A08}" destId="{1BB800C6-D71F-1A48-904C-CA0E9A02B0F8}" srcOrd="13" destOrd="0" presId="urn:microsoft.com/office/officeart/2005/8/layout/list1"/>
    <dgm:cxn modelId="{6B3F606E-729E-524D-9686-695317A80EEF}" type="presParOf" srcId="{26320631-8895-8B48-8480-42C7CA658A08}" destId="{96205A13-246B-A749-97A5-06FA7B60212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EF744-1E2C-EE4C-991D-D138FA7347D0}">
      <dsp:nvSpPr>
        <dsp:cNvPr id="0" name=""/>
        <dsp:cNvSpPr/>
      </dsp:nvSpPr>
      <dsp:spPr>
        <a:xfrm>
          <a:off x="-381987" y="1302572"/>
          <a:ext cx="1138984" cy="1138984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3F96E-BB44-D840-BD61-71B075196EA7}">
      <dsp:nvSpPr>
        <dsp:cNvPr id="0" name=""/>
        <dsp:cNvSpPr/>
      </dsp:nvSpPr>
      <dsp:spPr>
        <a:xfrm>
          <a:off x="-259658" y="1374740"/>
          <a:ext cx="911187" cy="911187"/>
        </a:xfrm>
        <a:prstGeom prst="pie">
          <a:avLst>
            <a:gd name="adj1" fmla="val 126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A78349-A52C-9A4C-9B79-7BFB94058FF8}">
      <dsp:nvSpPr>
        <dsp:cNvPr id="0" name=""/>
        <dsp:cNvSpPr/>
      </dsp:nvSpPr>
      <dsp:spPr>
        <a:xfrm>
          <a:off x="-769353" y="1287062"/>
          <a:ext cx="3303054" cy="683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資料庫構建</a:t>
          </a:r>
          <a:endParaRPr lang="zh-CN" altLang="en-US" sz="2800" b="1" kern="1200" dirty="0">
            <a:latin typeface="PingFang SC" panose="020B0400000000000000" pitchFamily="34" charset="-122"/>
            <a:ea typeface="PingFang SC" panose="020B0400000000000000" pitchFamily="34" charset="-122"/>
          </a:endParaRPr>
        </a:p>
      </dsp:txBody>
      <dsp:txXfrm>
        <a:off x="-769353" y="1287062"/>
        <a:ext cx="3303054" cy="683390"/>
      </dsp:txXfrm>
    </dsp:sp>
    <dsp:sp modelId="{9C1C791A-6964-8C48-81EF-35586A20B317}">
      <dsp:nvSpPr>
        <dsp:cNvPr id="0" name=""/>
        <dsp:cNvSpPr/>
      </dsp:nvSpPr>
      <dsp:spPr>
        <a:xfrm>
          <a:off x="233121" y="2940830"/>
          <a:ext cx="2365602" cy="2369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空間</a:t>
          </a:r>
          <a:r>
            <a:rPr lang="en-US" altLang="zh-TW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+</a:t>
          </a:r>
          <a:r>
            <a:rPr lang="zh-TW" altLang="en-US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時間資料收集與整理</a:t>
          </a:r>
          <a:endParaRPr lang="zh-CN" altLang="en-US" sz="2400" kern="1200" dirty="0">
            <a:latin typeface="PingFang SC" panose="020B0400000000000000" pitchFamily="34" charset="-122"/>
            <a:ea typeface="PingFang SC" panose="020B0400000000000000" pitchFamily="34" charset="-122"/>
          </a:endParaRPr>
        </a:p>
      </dsp:txBody>
      <dsp:txXfrm>
        <a:off x="233121" y="2940830"/>
        <a:ext cx="2365602" cy="2369953"/>
      </dsp:txXfrm>
    </dsp:sp>
    <dsp:sp modelId="{14D436FB-825A-2446-8A4E-ED27B9A1CFC2}">
      <dsp:nvSpPr>
        <dsp:cNvPr id="0" name=""/>
        <dsp:cNvSpPr/>
      </dsp:nvSpPr>
      <dsp:spPr>
        <a:xfrm>
          <a:off x="3175629" y="1290484"/>
          <a:ext cx="1138984" cy="1138984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553828-E00C-F049-BF75-4540F282E51C}">
      <dsp:nvSpPr>
        <dsp:cNvPr id="0" name=""/>
        <dsp:cNvSpPr/>
      </dsp:nvSpPr>
      <dsp:spPr>
        <a:xfrm>
          <a:off x="3303430" y="1357048"/>
          <a:ext cx="911187" cy="911187"/>
        </a:xfrm>
        <a:prstGeom prst="pie">
          <a:avLst>
            <a:gd name="adj1" fmla="val 9000000"/>
            <a:gd name="adj2" fmla="val 1620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2D27A-BD39-7544-9731-EEC43D217BA5}">
      <dsp:nvSpPr>
        <dsp:cNvPr id="0" name=""/>
        <dsp:cNvSpPr/>
      </dsp:nvSpPr>
      <dsp:spPr>
        <a:xfrm>
          <a:off x="3468573" y="1325510"/>
          <a:ext cx="3669958" cy="683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小麥適合生長參數</a:t>
          </a:r>
          <a:endParaRPr lang="zh-CN" altLang="en-US" sz="2800" b="1" kern="1200" dirty="0">
            <a:latin typeface="PingFang SC" panose="020B0400000000000000" pitchFamily="34" charset="-122"/>
            <a:ea typeface="PingFang SC" panose="020B0400000000000000" pitchFamily="34" charset="-122"/>
          </a:endParaRPr>
        </a:p>
      </dsp:txBody>
      <dsp:txXfrm>
        <a:off x="3468573" y="1325510"/>
        <a:ext cx="3669958" cy="683390"/>
      </dsp:txXfrm>
    </dsp:sp>
    <dsp:sp modelId="{804E6BD1-BB1B-6249-A321-D0D60FC3E5A7}">
      <dsp:nvSpPr>
        <dsp:cNvPr id="0" name=""/>
        <dsp:cNvSpPr/>
      </dsp:nvSpPr>
      <dsp:spPr>
        <a:xfrm>
          <a:off x="3621575" y="3013520"/>
          <a:ext cx="2867734" cy="1704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小麥最適生長溫度、濕度、光照、土質</a:t>
          </a:r>
          <a:endParaRPr lang="zh-CN" altLang="en-US" sz="2400" kern="1200" dirty="0">
            <a:latin typeface="PingFang SC" panose="020B0400000000000000" pitchFamily="34" charset="-122"/>
            <a:ea typeface="PingFang SC" panose="020B0400000000000000" pitchFamily="34" charset="-122"/>
          </a:endParaRPr>
        </a:p>
      </dsp:txBody>
      <dsp:txXfrm>
        <a:off x="3621575" y="3013520"/>
        <a:ext cx="2867734" cy="1704923"/>
      </dsp:txXfrm>
    </dsp:sp>
    <dsp:sp modelId="{C64A2DA9-096B-7345-A009-22D4B662EB03}">
      <dsp:nvSpPr>
        <dsp:cNvPr id="0" name=""/>
        <dsp:cNvSpPr/>
      </dsp:nvSpPr>
      <dsp:spPr>
        <a:xfrm>
          <a:off x="7529225" y="1245657"/>
          <a:ext cx="1138984" cy="1138984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3E669-9BC3-9A4B-90CE-BDD8EF27B222}">
      <dsp:nvSpPr>
        <dsp:cNvPr id="0" name=""/>
        <dsp:cNvSpPr/>
      </dsp:nvSpPr>
      <dsp:spPr>
        <a:xfrm>
          <a:off x="7642627" y="1342174"/>
          <a:ext cx="911187" cy="911187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FF2DF-6E91-BE4A-81D7-DC489918D480}">
      <dsp:nvSpPr>
        <dsp:cNvPr id="0" name=""/>
        <dsp:cNvSpPr/>
      </dsp:nvSpPr>
      <dsp:spPr>
        <a:xfrm>
          <a:off x="7545848" y="1278144"/>
          <a:ext cx="3303054" cy="683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構建適宜區地圖</a:t>
          </a:r>
        </a:p>
      </dsp:txBody>
      <dsp:txXfrm>
        <a:off x="7545848" y="1278144"/>
        <a:ext cx="3303054" cy="683390"/>
      </dsp:txXfrm>
    </dsp:sp>
    <dsp:sp modelId="{ECA1CEBD-E2DD-0F4A-ACE2-B0BC1420194C}">
      <dsp:nvSpPr>
        <dsp:cNvPr id="0" name=""/>
        <dsp:cNvSpPr/>
      </dsp:nvSpPr>
      <dsp:spPr>
        <a:xfrm>
          <a:off x="8286399" y="2980489"/>
          <a:ext cx="2447882" cy="1567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建立模型</a:t>
          </a:r>
          <a:r>
            <a:rPr lang="en-US" altLang="zh-CN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,</a:t>
          </a:r>
          <a:r>
            <a:rPr lang="zh-CN" altLang="en-US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導入數據</a:t>
          </a:r>
          <a:r>
            <a:rPr lang="zh-TW" altLang="en-US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，構建地圖</a:t>
          </a:r>
          <a:endParaRPr lang="zh-CN" altLang="en-US" sz="2400" kern="1200" dirty="0">
            <a:latin typeface="PingFang SC" panose="020B0400000000000000" pitchFamily="34" charset="-122"/>
            <a:ea typeface="PingFang SC" panose="020B0400000000000000" pitchFamily="34" charset="-122"/>
          </a:endParaRPr>
        </a:p>
      </dsp:txBody>
      <dsp:txXfrm>
        <a:off x="8286399" y="2980489"/>
        <a:ext cx="2447882" cy="15679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9750C-E395-5244-83F7-C6E44D8C6729}">
      <dsp:nvSpPr>
        <dsp:cNvPr id="0" name=""/>
        <dsp:cNvSpPr/>
      </dsp:nvSpPr>
      <dsp:spPr>
        <a:xfrm>
          <a:off x="0" y="2448734"/>
          <a:ext cx="1687396" cy="67495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撒播</a:t>
          </a:r>
        </a:p>
      </dsp:txBody>
      <dsp:txXfrm>
        <a:off x="337479" y="2448734"/>
        <a:ext cx="1012438" cy="674958"/>
      </dsp:txXfrm>
    </dsp:sp>
    <dsp:sp modelId="{26DAD567-0524-BF46-BAEE-E22D195666C0}">
      <dsp:nvSpPr>
        <dsp:cNvPr id="0" name=""/>
        <dsp:cNvSpPr/>
      </dsp:nvSpPr>
      <dsp:spPr>
        <a:xfrm>
          <a:off x="1518656" y="2448734"/>
          <a:ext cx="1687396" cy="674958"/>
        </a:xfrm>
        <a:prstGeom prst="chevron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發芽</a:t>
          </a:r>
        </a:p>
      </dsp:txBody>
      <dsp:txXfrm>
        <a:off x="1856135" y="2448734"/>
        <a:ext cx="1012438" cy="674958"/>
      </dsp:txXfrm>
    </dsp:sp>
    <dsp:sp modelId="{7AB93701-0326-B54B-A350-265DEA00AC0B}">
      <dsp:nvSpPr>
        <dsp:cNvPr id="0" name=""/>
        <dsp:cNvSpPr/>
      </dsp:nvSpPr>
      <dsp:spPr>
        <a:xfrm>
          <a:off x="3037313" y="2448734"/>
          <a:ext cx="1687396" cy="674958"/>
        </a:xfrm>
        <a:prstGeom prst="chevron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萌苗三葉期</a:t>
          </a:r>
        </a:p>
      </dsp:txBody>
      <dsp:txXfrm>
        <a:off x="3374792" y="2448734"/>
        <a:ext cx="1012438" cy="674958"/>
      </dsp:txXfrm>
    </dsp:sp>
    <dsp:sp modelId="{35FBD428-E36D-CF41-BDFA-79EE6C17CEF0}">
      <dsp:nvSpPr>
        <dsp:cNvPr id="0" name=""/>
        <dsp:cNvSpPr/>
      </dsp:nvSpPr>
      <dsp:spPr>
        <a:xfrm>
          <a:off x="4555969" y="2448734"/>
          <a:ext cx="1687396" cy="674958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拔節孕穗期</a:t>
          </a:r>
        </a:p>
      </dsp:txBody>
      <dsp:txXfrm>
        <a:off x="4893448" y="2448734"/>
        <a:ext cx="1012438" cy="674958"/>
      </dsp:txXfrm>
    </dsp:sp>
    <dsp:sp modelId="{52059D6E-80E9-2249-A695-809A185D0AFE}">
      <dsp:nvSpPr>
        <dsp:cNvPr id="0" name=""/>
        <dsp:cNvSpPr/>
      </dsp:nvSpPr>
      <dsp:spPr>
        <a:xfrm>
          <a:off x="6074626" y="2448734"/>
          <a:ext cx="1687396" cy="674958"/>
        </a:xfrm>
        <a:prstGeom prst="chevron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抽穗開花期</a:t>
          </a:r>
        </a:p>
      </dsp:txBody>
      <dsp:txXfrm>
        <a:off x="6412105" y="2448734"/>
        <a:ext cx="1012438" cy="674958"/>
      </dsp:txXfrm>
    </dsp:sp>
    <dsp:sp modelId="{ACDDA854-5A4C-DB44-B0B7-7A2470F91196}">
      <dsp:nvSpPr>
        <dsp:cNvPr id="0" name=""/>
        <dsp:cNvSpPr/>
      </dsp:nvSpPr>
      <dsp:spPr>
        <a:xfrm>
          <a:off x="7593283" y="2448734"/>
          <a:ext cx="1687396" cy="674958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rPr>
            <a:t>充實期</a:t>
          </a:r>
        </a:p>
      </dsp:txBody>
      <dsp:txXfrm>
        <a:off x="7930762" y="2448734"/>
        <a:ext cx="1012438" cy="674958"/>
      </dsp:txXfrm>
    </dsp:sp>
    <dsp:sp modelId="{6BE114F3-F0C7-244F-A39C-862A4A2A153B}">
      <dsp:nvSpPr>
        <dsp:cNvPr id="0" name=""/>
        <dsp:cNvSpPr/>
      </dsp:nvSpPr>
      <dsp:spPr>
        <a:xfrm>
          <a:off x="9111939" y="2448734"/>
          <a:ext cx="1687396" cy="674958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收成</a:t>
          </a:r>
        </a:p>
      </dsp:txBody>
      <dsp:txXfrm>
        <a:off x="9449418" y="2448734"/>
        <a:ext cx="1012438" cy="6749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ABC11-D477-8042-BE0B-78FC4E6EFE7B}">
      <dsp:nvSpPr>
        <dsp:cNvPr id="0" name=""/>
        <dsp:cNvSpPr/>
      </dsp:nvSpPr>
      <dsp:spPr>
        <a:xfrm>
          <a:off x="1791520" y="40532"/>
          <a:ext cx="1945561" cy="194556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溫度</a:t>
          </a:r>
          <a:r>
            <a:rPr lang="en-US" altLang="zh-CN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 (</a:t>
          </a:r>
          <a:r>
            <a:rPr lang="zh-TW" altLang="en-US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高溫</a:t>
          </a:r>
          <a:r>
            <a:rPr lang="en-US" altLang="zh-TW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)</a:t>
          </a:r>
          <a:endParaRPr lang="zh-CN" altLang="en-US" sz="2400" kern="1200" dirty="0">
            <a:latin typeface="PingFang SC" panose="020B0400000000000000" pitchFamily="34" charset="-122"/>
            <a:ea typeface="PingFang SC" panose="020B0400000000000000" pitchFamily="34" charset="-122"/>
          </a:endParaRPr>
        </a:p>
      </dsp:txBody>
      <dsp:txXfrm>
        <a:off x="2050929" y="381005"/>
        <a:ext cx="1426744" cy="875502"/>
      </dsp:txXfrm>
    </dsp:sp>
    <dsp:sp modelId="{3116D43A-9AD7-E045-A5B8-D67C30B70AF9}">
      <dsp:nvSpPr>
        <dsp:cNvPr id="0" name=""/>
        <dsp:cNvSpPr/>
      </dsp:nvSpPr>
      <dsp:spPr>
        <a:xfrm>
          <a:off x="2493544" y="1256508"/>
          <a:ext cx="1945561" cy="1945561"/>
        </a:xfrm>
        <a:prstGeom prst="ellipse">
          <a:avLst/>
        </a:prstGeom>
        <a:solidFill>
          <a:schemeClr val="accent3">
            <a:alpha val="50000"/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濕度</a:t>
          </a:r>
          <a:r>
            <a:rPr lang="en-US" altLang="zh-CN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 (</a:t>
          </a:r>
          <a:r>
            <a:rPr lang="zh-TW" altLang="en-US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低濕</a:t>
          </a:r>
          <a:r>
            <a:rPr lang="en-US" altLang="zh-TW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)</a:t>
          </a:r>
          <a:endParaRPr lang="zh-CN" altLang="en-US" sz="2400" kern="1200" dirty="0">
            <a:latin typeface="PingFang SC" panose="020B0400000000000000" pitchFamily="34" charset="-122"/>
            <a:ea typeface="PingFang SC" panose="020B0400000000000000" pitchFamily="34" charset="-122"/>
          </a:endParaRPr>
        </a:p>
      </dsp:txBody>
      <dsp:txXfrm>
        <a:off x="3088561" y="1759111"/>
        <a:ext cx="1167336" cy="1070058"/>
      </dsp:txXfrm>
    </dsp:sp>
    <dsp:sp modelId="{0F0884B8-FEC0-8944-81F4-C7620151BB05}">
      <dsp:nvSpPr>
        <dsp:cNvPr id="0" name=""/>
        <dsp:cNvSpPr/>
      </dsp:nvSpPr>
      <dsp:spPr>
        <a:xfrm>
          <a:off x="1089497" y="1256508"/>
          <a:ext cx="1945561" cy="1945561"/>
        </a:xfrm>
        <a:prstGeom prst="ellipse">
          <a:avLst/>
        </a:prstGeom>
        <a:solidFill>
          <a:schemeClr val="accent3">
            <a:alpha val="50000"/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光照</a:t>
          </a:r>
          <a:r>
            <a:rPr lang="en-US" altLang="zh-CN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 (</a:t>
          </a:r>
          <a:r>
            <a:rPr lang="zh-TW" altLang="en-US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高日照</a:t>
          </a:r>
          <a:r>
            <a:rPr lang="en-US" altLang="zh-TW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)</a:t>
          </a:r>
          <a:endParaRPr lang="zh-CN" altLang="en-US" sz="2400" kern="1200" dirty="0">
            <a:latin typeface="PingFang SC" panose="020B0400000000000000" pitchFamily="34" charset="-122"/>
            <a:ea typeface="PingFang SC" panose="020B0400000000000000" pitchFamily="34" charset="-122"/>
          </a:endParaRPr>
        </a:p>
      </dsp:txBody>
      <dsp:txXfrm>
        <a:off x="1272704" y="1759111"/>
        <a:ext cx="1167336" cy="10700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3F5DA-0E6B-B54C-9BCC-B3EFDF5B42BA}">
      <dsp:nvSpPr>
        <dsp:cNvPr id="0" name=""/>
        <dsp:cNvSpPr/>
      </dsp:nvSpPr>
      <dsp:spPr>
        <a:xfrm>
          <a:off x="0" y="377792"/>
          <a:ext cx="5804389" cy="6300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5B540-B359-2146-BF3C-F5D7B0676901}">
      <dsp:nvSpPr>
        <dsp:cNvPr id="0" name=""/>
        <dsp:cNvSpPr/>
      </dsp:nvSpPr>
      <dsp:spPr>
        <a:xfrm>
          <a:off x="276331" y="8792"/>
          <a:ext cx="5526634" cy="738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3574" tIns="0" rIns="15357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充實期最適溫度</a:t>
          </a:r>
          <a:r>
            <a:rPr lang="zh-TW" altLang="en-US" sz="2400" b="1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 </a:t>
          </a:r>
          <a:r>
            <a:rPr lang="en-US" altLang="zh-TW" sz="2400" b="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21.3±</a:t>
          </a:r>
          <a:r>
            <a:rPr lang="en-US" altLang="zh-CN" sz="2400" b="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1.27</a:t>
          </a:r>
          <a:r>
            <a:rPr lang="zh-CN" altLang="en-US" sz="2400" b="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 </a:t>
          </a:r>
          <a:r>
            <a:rPr lang="en-US" altLang="zh-CN" sz="2400" b="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℃</a:t>
          </a:r>
          <a:endParaRPr lang="zh-CN" altLang="en-US" sz="2400" b="0" kern="1200" dirty="0">
            <a:latin typeface="PingFang SC" panose="020B0400000000000000" pitchFamily="34" charset="-122"/>
            <a:ea typeface="PingFang SC" panose="020B0400000000000000" pitchFamily="34" charset="-122"/>
          </a:endParaRPr>
        </a:p>
      </dsp:txBody>
      <dsp:txXfrm>
        <a:off x="312357" y="44818"/>
        <a:ext cx="5454582" cy="665948"/>
      </dsp:txXfrm>
    </dsp:sp>
    <dsp:sp modelId="{8B4E11EF-A48B-C847-A99C-3470608E7342}">
      <dsp:nvSpPr>
        <dsp:cNvPr id="0" name=""/>
        <dsp:cNvSpPr/>
      </dsp:nvSpPr>
      <dsp:spPr>
        <a:xfrm>
          <a:off x="0" y="1511792"/>
          <a:ext cx="5804389" cy="6300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12AB99-B965-084E-9D95-AB25427437A9}">
      <dsp:nvSpPr>
        <dsp:cNvPr id="0" name=""/>
        <dsp:cNvSpPr/>
      </dsp:nvSpPr>
      <dsp:spPr>
        <a:xfrm>
          <a:off x="276331" y="1142792"/>
          <a:ext cx="5526634" cy="738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3574" tIns="0" rIns="15357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充實期最適濕度</a:t>
          </a:r>
          <a:r>
            <a:rPr lang="zh-TW" altLang="en-US" sz="2400" b="1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 </a:t>
          </a:r>
          <a:r>
            <a:rPr lang="en-US" altLang="zh-TW" sz="2400" b="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86%-88%</a:t>
          </a:r>
          <a:endParaRPr lang="zh-CN" altLang="en-US" sz="2400" b="0" kern="1200" dirty="0">
            <a:latin typeface="PingFang SC" panose="020B0400000000000000" pitchFamily="34" charset="-122"/>
            <a:ea typeface="PingFang SC" panose="020B0400000000000000" pitchFamily="34" charset="-122"/>
          </a:endParaRPr>
        </a:p>
      </dsp:txBody>
      <dsp:txXfrm>
        <a:off x="312357" y="1178818"/>
        <a:ext cx="5454582" cy="665948"/>
      </dsp:txXfrm>
    </dsp:sp>
    <dsp:sp modelId="{747FC2D3-D968-A24E-B22B-17760856FF48}">
      <dsp:nvSpPr>
        <dsp:cNvPr id="0" name=""/>
        <dsp:cNvSpPr/>
      </dsp:nvSpPr>
      <dsp:spPr>
        <a:xfrm>
          <a:off x="0" y="2645792"/>
          <a:ext cx="5804389" cy="6300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F14B45-F20F-874C-921E-2280B6FFFAEF}">
      <dsp:nvSpPr>
        <dsp:cNvPr id="0" name=""/>
        <dsp:cNvSpPr/>
      </dsp:nvSpPr>
      <dsp:spPr>
        <a:xfrm>
          <a:off x="276331" y="2276792"/>
          <a:ext cx="5526634" cy="738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3574" tIns="0" rIns="15357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充實期最適光照</a:t>
          </a:r>
          <a:r>
            <a:rPr lang="zh-TW" altLang="en-US" sz="2400" b="1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  </a:t>
          </a:r>
          <a:r>
            <a:rPr lang="en-US" sz="2400" b="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9 MJ/m</a:t>
          </a:r>
          <a:r>
            <a:rPr lang="en-US" sz="2400" b="0" kern="1200" baseline="30000" dirty="0">
              <a:latin typeface="PingFang SC" panose="020B0400000000000000" pitchFamily="34" charset="-122"/>
              <a:ea typeface="PingFang SC" panose="020B0400000000000000" pitchFamily="34" charset="-122"/>
            </a:rPr>
            <a:t>2</a:t>
          </a:r>
          <a:r>
            <a:rPr lang="zh-TW" altLang="en-US" sz="2400" b="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 </a:t>
          </a:r>
          <a:endParaRPr lang="zh-CN" altLang="en-US" sz="2400" b="0" kern="1200" dirty="0">
            <a:latin typeface="PingFang SC" panose="020B0400000000000000" pitchFamily="34" charset="-122"/>
            <a:ea typeface="PingFang SC" panose="020B0400000000000000" pitchFamily="34" charset="-122"/>
          </a:endParaRPr>
        </a:p>
      </dsp:txBody>
      <dsp:txXfrm>
        <a:off x="312357" y="2312818"/>
        <a:ext cx="5454582" cy="665948"/>
      </dsp:txXfrm>
    </dsp:sp>
    <dsp:sp modelId="{96205A13-246B-A749-97A5-06FA7B602129}">
      <dsp:nvSpPr>
        <dsp:cNvPr id="0" name=""/>
        <dsp:cNvSpPr/>
      </dsp:nvSpPr>
      <dsp:spPr>
        <a:xfrm>
          <a:off x="0" y="3945163"/>
          <a:ext cx="5804389" cy="6300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5D515-83C8-FF46-8286-1AC83DDA8C55}">
      <dsp:nvSpPr>
        <dsp:cNvPr id="0" name=""/>
        <dsp:cNvSpPr/>
      </dsp:nvSpPr>
      <dsp:spPr>
        <a:xfrm>
          <a:off x="276331" y="3410792"/>
          <a:ext cx="5526634" cy="90337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3574" tIns="0" rIns="15357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最適土質</a:t>
          </a:r>
          <a:r>
            <a:rPr lang="zh-TW" altLang="en-US" sz="2000" b="1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    </a:t>
          </a:r>
          <a:r>
            <a:rPr lang="zh-TW" sz="20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灌排水良好（不耐淹），但以表土較深的坋質壤土為最適宜，</a:t>
          </a:r>
          <a:r>
            <a:rPr lang="en-US" sz="20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PH</a:t>
          </a:r>
          <a:r>
            <a:rPr lang="zh-TW" sz="20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值則為</a:t>
          </a:r>
          <a:r>
            <a:rPr lang="en-US" sz="20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6~7</a:t>
          </a:r>
          <a:r>
            <a:rPr lang="zh-TW" altLang="en-US" sz="20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 </a:t>
          </a:r>
          <a:endParaRPr lang="zh-CN" altLang="en-US" sz="2000" kern="1200" dirty="0">
            <a:latin typeface="PingFang SC" panose="020B0400000000000000" pitchFamily="34" charset="-122"/>
            <a:ea typeface="PingFang SC" panose="020B0400000000000000" pitchFamily="34" charset="-122"/>
          </a:endParaRPr>
        </a:p>
      </dsp:txBody>
      <dsp:txXfrm>
        <a:off x="320430" y="3454891"/>
        <a:ext cx="5438436" cy="8151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</a:lstStyle>
          <a:p>
            <a:fld id="{9AE707C1-8E7E-5A47-9CF2-99E2BC827719}" type="datetimeFigureOut">
              <a:rPr kumimoji="1" lang="zh-CN" altLang="en-US" smtClean="0"/>
              <a:pPr/>
              <a:t>2023/5/17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</a:lstStyle>
          <a:p>
            <a:fld id="{5F98A1A7-F4BE-504F-8286-B20DA0101BDE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5093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ingFang SC" panose="020B0400000000000000" pitchFamily="34" charset="-122"/>
        <a:ea typeface="PingFang SC" panose="020B0400000000000000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ingFang SC" panose="020B0400000000000000" pitchFamily="34" charset="-122"/>
        <a:ea typeface="PingFang SC" panose="020B0400000000000000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ingFang SC" panose="020B0400000000000000" pitchFamily="34" charset="-122"/>
        <a:ea typeface="PingFang SC" panose="020B0400000000000000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ingFang SC" panose="020B0400000000000000" pitchFamily="34" charset="-122"/>
        <a:ea typeface="PingFang SC" panose="020B0400000000000000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ingFang SC" panose="020B0400000000000000" pitchFamily="34" charset="-122"/>
        <a:ea typeface="PingFang SC" panose="020B04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8A1A7-F4BE-504F-8286-B20DA0101BDE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9541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沖積土</a:t>
            </a:r>
            <a:r>
              <a:rPr kumimoji="1" lang="zh-TW" altLang="en-US" dirty="0"/>
              <a:t>：台灣平原區主要土壤，適合農耕。紅壤：雖然排水性不錯，但有極強酸性。崩積土：石塊墜落，堆積而成。石質土：含較多碎石，土壤的半成品。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8A1A7-F4BE-504F-8286-B20DA0101BDE}" type="slidenum">
              <a:rPr kumimoji="1" lang="zh-CN" altLang="en-US" smtClean="0"/>
              <a:t>20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916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4DEB4-5DEC-6A46-8A11-F0B2CBDA15E2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3435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4DEB4-5DEC-6A46-8A11-F0B2CBDA15E2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2484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兩個方法各有利弊，但準確率？？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4DEB4-5DEC-6A46-8A11-F0B2CBDA15E2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2759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8A1A7-F4BE-504F-8286-B20DA0101BDE}" type="slidenum">
              <a:rPr kumimoji="1" lang="zh-CN" altLang="en-US" smtClean="0"/>
              <a:t>35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0960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8A1A7-F4BE-504F-8286-B20DA0101BDE}" type="slidenum">
              <a:rPr kumimoji="1" lang="zh-CN" altLang="en-US" smtClean="0"/>
              <a:t>36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71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既然小麥在台灣食用量很高</a:t>
            </a:r>
            <a:r>
              <a:rPr kumimoji="1" lang="zh-TW" altLang="en-US" dirty="0"/>
              <a:t>，如果是氣候影響小麥在台灣的種植量很少，那到底台灣哪些地方適合種？？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8A1A7-F4BE-504F-8286-B20DA0101BDE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0649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8A1A7-F4BE-504F-8286-B20DA0101BDE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7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8A1A7-F4BE-504F-8286-B20DA0101BDE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5197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8A1A7-F4BE-504F-8286-B20DA0101BDE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099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8A1A7-F4BE-504F-8286-B20DA0101BDE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2535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200" dirty="0" err="1"/>
              <a:t>eg.</a:t>
            </a:r>
            <a:r>
              <a:rPr kumimoji="1" lang="en-US" altLang="zh-TW" sz="1200" dirty="0"/>
              <a:t> 6.csv (</a:t>
            </a:r>
            <a:r>
              <a:rPr kumimoji="1" lang="zh-TW" altLang="en-US" sz="1200" dirty="0"/>
              <a:t>表示</a:t>
            </a:r>
            <a:r>
              <a:rPr kumimoji="1" lang="en-US" altLang="zh-TW" sz="1200" dirty="0"/>
              <a:t>2016</a:t>
            </a:r>
            <a:r>
              <a:rPr kumimoji="1" lang="zh-TW" altLang="en-US" sz="1200" dirty="0"/>
              <a:t>年</a:t>
            </a:r>
            <a:r>
              <a:rPr kumimoji="1" lang="en-US" altLang="zh-TW" sz="1200" dirty="0"/>
              <a:t>2</a:t>
            </a:r>
            <a:r>
              <a:rPr kumimoji="1" lang="zh-TW" altLang="en-US" sz="1200" dirty="0"/>
              <a:t>月第三週</a:t>
            </a:r>
            <a:r>
              <a:rPr kumimoji="1" lang="en-US" altLang="zh-TW" sz="1200" dirty="0"/>
              <a:t>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8A1A7-F4BE-504F-8286-B20DA0101BDE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132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8A1A7-F4BE-504F-8286-B20DA0101BDE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637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45E49-EC92-C84C-A02A-CDA2FD217E0D}" type="slidenum">
              <a:rPr kumimoji="1" lang="zh-CN" altLang="en-US" smtClean="0"/>
              <a:t>16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19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003703-7D01-F548-A390-8BC98D7AF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6D58CD-36E2-AF4F-9FE2-2C3E5CAB8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FD0CAD-524A-9D43-B971-B54E88D79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AF94-ED46-494E-A81B-361F1A002C90}" type="datetimeFigureOut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B2EF75-1E95-B449-AEB9-64F8A379E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070ABA-2ACA-BF4C-907F-2761CB75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7260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EE86D5-2CF1-E34C-84EA-E8F4FB4D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579DCCF-68B0-5946-B416-84B1209EF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8AF13C-5D5B-3342-8E82-AA631F55E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AF94-ED46-494E-A81B-361F1A002C90}" type="datetimeFigureOut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5AA51D-8CFF-D44F-B1E5-844F8248C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DFA155-BCA2-704B-8609-749C6050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906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4E4FA6D-4F2F-ED4F-BD95-7E4DD73B4C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9DE9ABF-81FA-B249-8E3C-7C3E449F5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E4A6B1-CE97-534A-87FD-E57168C29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AF94-ED46-494E-A81B-361F1A002C90}" type="datetimeFigureOut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F6CD2A-3839-CB48-82B9-C4F4CCED4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E511E4-F5D1-CB46-9A76-1A3651D2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47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560CE-C586-4040-8447-F9870DA9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8A633-116D-5846-AA19-9F7D7DF2B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C65D3B-3E3E-0242-8462-87729D0F1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AF94-ED46-494E-A81B-361F1A002C90}" type="datetimeFigureOut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FAC625-9DF6-C142-BB69-7327F57C8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F814CE-BAD1-2046-8F2F-F1C6A390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482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C6C732-98C8-C548-956B-2F1E0C99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BEFE91-DD0F-DE41-AA97-EF8E66C0B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498AEB-807C-C543-B729-B3F0FA2E6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AF94-ED46-494E-A81B-361F1A002C90}" type="datetimeFigureOut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9BAF0F-6676-304B-ABBC-D4EE88BA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A42110-188B-2747-97CD-E2C4CB6A6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335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0C0B16-FDC1-E24D-BC69-3054A6DC8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70921D-B79D-A247-A5CB-479D9831A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A8776E1-483F-9A42-94C1-D7B4D1C24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F89D243-121E-094D-B784-2C6CD533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AF94-ED46-494E-A81B-361F1A002C90}" type="datetimeFigureOut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375EDD7-2271-E844-8CED-23EAD51B3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90AC55-D04B-C043-81E9-C296E6374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9750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3576AB-3D77-474F-8776-75A3374CB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5FDF9C-E250-7E4E-8AB3-9BA53F01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8F8B539-DE65-E74B-96E7-D0AF6506B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0DF5362-8C27-F546-9C2F-73AEF1787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1C06CF-5AE7-894E-BD48-E57B9F4265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394C782-5DE2-4E40-AF5A-6AECC6A2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AF94-ED46-494E-A81B-361F1A002C90}" type="datetimeFigureOut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94D439D-5F47-DC49-BF78-731D3D13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ED76715-2E77-0240-A460-28609993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4982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85357-0F77-3C40-978F-DD831736D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820050E-ADCA-0B4C-B420-D5FC3432F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AF94-ED46-494E-A81B-361F1A002C90}" type="datetimeFigureOut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8D725B-611A-4545-850D-2B98A7A3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BD676D-3263-CD45-AC04-BFCD4F9B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16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A8D584C-1DB8-E44D-8D5A-92BD3DFD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AF94-ED46-494E-A81B-361F1A002C90}" type="datetimeFigureOut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B9A76AD-404E-2248-BAB9-1E4BC0256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A198CF-BBE4-BD45-A2C9-52C6AD77B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9482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D5EAF0-4A24-3347-BA63-E62CD4581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46A900-3098-994F-96CA-1CA79CC59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A4AC06-61AC-9F4C-96E1-3E690CE5B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26BE01-C397-AE4A-B48C-FC9D1CAF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AF94-ED46-494E-A81B-361F1A002C90}" type="datetimeFigureOut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AD41ED-E93C-4F44-B7BB-508CA32DD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16E77C-4ECF-F249-A8D3-EC0C9CC3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1064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601B1F-6EAF-CD4B-B782-27012A47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9EA300B-9DAB-2148-9EFE-3248538DD1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9A847D5-BFC7-964B-9A59-740AFEBF3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F90E7B-6DFE-3B44-999D-A25AE368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AF94-ED46-494E-A81B-361F1A002C90}" type="datetimeFigureOut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A5D6F0-EA91-994F-B3F6-9F449E58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A8BCD17-1AAD-D649-8183-205E42D4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071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0EBA8-E905-F64C-92BF-E4B17A3BC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DAE099-356F-2843-AF17-E25FDFF79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5554D8-2121-464B-BDE0-9B91A5DAC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CAF94-ED46-494E-A81B-361F1A002C90}" type="datetimeFigureOut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BDB5BA-0718-DE4D-8FF0-103C57F96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2B84C4-5E44-D043-BEA9-FD99E8A37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83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microsoft.com/office/2007/relationships/hdphoto" Target="../media/hdphoto6.wdp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diagramQuickStyle" Target="../diagrams/quickStyle4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3.xml"/><Relationship Id="rId12" Type="http://schemas.openxmlformats.org/officeDocument/2006/relationships/diagramLayout" Target="../diagrams/layou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microsoft.com/office/2007/relationships/hdphoto" Target="../media/hdphoto3.wdp"/><Relationship Id="rId15" Type="http://schemas.microsoft.com/office/2007/relationships/diagramDrawing" Target="../diagrams/drawing4.xml"/><Relationship Id="rId10" Type="http://schemas.microsoft.com/office/2007/relationships/diagramDrawing" Target="../diagrams/drawing3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3.xml"/><Relationship Id="rId14" Type="http://schemas.openxmlformats.org/officeDocument/2006/relationships/diagramColors" Target="../diagrams/colors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6593FFE-B29A-0D4A-A4E1-11E8F65C5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5E22825-13A4-5C49-BA3F-55EE68E47B98}"/>
              </a:ext>
            </a:extLst>
          </p:cNvPr>
          <p:cNvSpPr/>
          <p:nvPr/>
        </p:nvSpPr>
        <p:spPr>
          <a:xfrm>
            <a:off x="1982339" y="2060470"/>
            <a:ext cx="7935384" cy="4074905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550E1B6-21B8-1442-87E6-51666CB19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8109"/>
            <a:ext cx="9144000" cy="3430830"/>
          </a:xfrm>
        </p:spPr>
        <p:txBody>
          <a:bodyPr>
            <a:normAutofit/>
          </a:bodyPr>
          <a:lstStyle/>
          <a:p>
            <a:r>
              <a:rPr kumimoji="1" lang="zh-TW" altLang="en-US" sz="5400" b="1" dirty="0">
                <a:solidFill>
                  <a:schemeClr val="accent6">
                    <a:lumMod val="50000"/>
                  </a:schemeClr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小麥的適地適種</a:t>
            </a:r>
            <a:br>
              <a:rPr kumimoji="1" lang="en-US" altLang="zh-TW" b="1" dirty="0">
                <a:solidFill>
                  <a:schemeClr val="accent6">
                    <a:lumMod val="50000"/>
                  </a:schemeClr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</a:br>
            <a:r>
              <a:rPr lang="en-US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Predicting Optimal Wheat Cultivation Areas in Taiwan</a:t>
            </a:r>
            <a:br>
              <a:rPr kumimoji="1" lang="en-US" altLang="zh-TW" b="1" dirty="0">
                <a:solidFill>
                  <a:schemeClr val="accent6">
                    <a:lumMod val="50000"/>
                  </a:schemeClr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</a:br>
            <a:r>
              <a:rPr kumimoji="1" lang="zh-TW" altLang="en-US" sz="3600" dirty="0">
                <a:solidFill>
                  <a:schemeClr val="accent4">
                    <a:lumMod val="50000"/>
                  </a:schemeClr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台灣小麥</a:t>
            </a:r>
            <a:r>
              <a:rPr kumimoji="1" lang="zh-TW" altLang="en-US" sz="36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的未來該如何選擇？</a:t>
            </a:r>
            <a:r>
              <a:rPr kumimoji="1" lang="en-US" altLang="zh-TW" sz="36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(</a:t>
            </a:r>
            <a:r>
              <a:rPr kumimoji="1" lang="zh-TW" altLang="en-US" sz="36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台中篇）</a:t>
            </a:r>
            <a:endParaRPr kumimoji="1" lang="zh-TW" altLang="en-US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C63A281-BED9-A748-B369-03C6A39BF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0597" y="5057571"/>
            <a:ext cx="9144000" cy="1655762"/>
          </a:xfrm>
        </p:spPr>
        <p:txBody>
          <a:bodyPr/>
          <a:lstStyle/>
          <a:p>
            <a:r>
              <a:rPr kumimoji="1" lang="en-US" altLang="zh-TW" dirty="0">
                <a:latin typeface="Hannotate SC" panose="03000500000000000000" pitchFamily="66" charset="-122"/>
                <a:ea typeface="Hannotate SC" panose="03000500000000000000" pitchFamily="66" charset="-122"/>
              </a:rPr>
              <a:t>2020/09/16</a:t>
            </a:r>
            <a:br>
              <a:rPr kumimoji="1" lang="en-US" altLang="zh-TW" dirty="0">
                <a:latin typeface="Hannotate SC" panose="03000500000000000000" pitchFamily="66" charset="-122"/>
                <a:ea typeface="Hannotate SC" panose="03000500000000000000" pitchFamily="66" charset="-122"/>
              </a:rPr>
            </a:br>
            <a:r>
              <a:rPr kumimoji="1" lang="en-US" altLang="zh-TW" dirty="0">
                <a:latin typeface="Hannotate SC" panose="03000500000000000000" pitchFamily="66" charset="-122"/>
                <a:ea typeface="Hannotate SC" panose="03000500000000000000" pitchFamily="66" charset="-122"/>
              </a:rPr>
              <a:t>Jiaqi Yu</a:t>
            </a:r>
            <a:r>
              <a:rPr kumimoji="1" lang="zh-TW" altLang="en-US" dirty="0">
                <a:latin typeface="Hannotate SC" panose="03000500000000000000" pitchFamily="66" charset="-122"/>
                <a:ea typeface="Hannotate SC" panose="03000500000000000000" pitchFamily="66" charset="-122"/>
              </a:rPr>
              <a:t> </a:t>
            </a:r>
            <a:r>
              <a:rPr kumimoji="1" lang="en-US" altLang="zh-TW" dirty="0">
                <a:latin typeface="Hannotate SC" panose="03000500000000000000" pitchFamily="66" charset="-122"/>
                <a:ea typeface="Hannotate SC" panose="03000500000000000000" pitchFamily="66" charset="-122"/>
              </a:rPr>
              <a:t>&amp;</a:t>
            </a:r>
            <a:r>
              <a:rPr kumimoji="1" lang="zh-TW" altLang="en-US" dirty="0">
                <a:latin typeface="Hannotate SC" panose="03000500000000000000" pitchFamily="66" charset="-122"/>
                <a:ea typeface="Hannotate SC" panose="03000500000000000000" pitchFamily="66" charset="-122"/>
              </a:rPr>
              <a:t> </a:t>
            </a:r>
            <a:r>
              <a:rPr kumimoji="1" lang="en-US" altLang="zh-TW" dirty="0">
                <a:latin typeface="Hannotate SC" panose="03000500000000000000" pitchFamily="66" charset="-122"/>
                <a:ea typeface="Hannotate SC" panose="03000500000000000000" pitchFamily="66" charset="-122"/>
              </a:rPr>
              <a:t>YCT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189D931-27DD-264E-B84C-5D88D148F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436" y="283657"/>
            <a:ext cx="3633788" cy="77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52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FBD2347-C44D-C146-9ABC-60CB0C96A738}"/>
              </a:ext>
            </a:extLst>
          </p:cNvPr>
          <p:cNvSpPr/>
          <p:nvPr/>
        </p:nvSpPr>
        <p:spPr>
          <a:xfrm>
            <a:off x="15605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24B2D45-762D-F844-BC80-C3081E253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489" y="6029528"/>
            <a:ext cx="1862139" cy="394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CDCAA11-1258-6447-9E41-C38F1AF7C651}"/>
              </a:ext>
            </a:extLst>
          </p:cNvPr>
          <p:cNvSpPr/>
          <p:nvPr/>
        </p:nvSpPr>
        <p:spPr>
          <a:xfrm>
            <a:off x="607219" y="1128625"/>
            <a:ext cx="11312436" cy="2786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TW" sz="3600" dirty="0">
              <a:latin typeface="DengXian" panose="02010600030101010101" pitchFamily="2" charset="-122"/>
              <a:ea typeface="DengXian" panose="02010600030101010101" pitchFamily="2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latin typeface="Hannotate SC" panose="03000500000000000000" pitchFamily="66" charset="-122"/>
              <a:ea typeface="Hannotate SC" panose="03000500000000000000" pitchFamily="66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latin typeface="Hannotate SC" panose="03000500000000000000" pitchFamily="66" charset="-122"/>
              <a:ea typeface="Hannotate SC" panose="03000500000000000000" pitchFamily="66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8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A9AACA-0576-1940-BB47-A3FFB6DAFD94}"/>
              </a:ext>
            </a:extLst>
          </p:cNvPr>
          <p:cNvSpPr txBox="1"/>
          <p:nvPr/>
        </p:nvSpPr>
        <p:spPr>
          <a:xfrm>
            <a:off x="2362065" y="1411386"/>
            <a:ext cx="7043919" cy="40352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82713D4-C49D-8049-9EFF-00BFE8710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184" y="2805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Arc GIS Pro</a:t>
            </a:r>
            <a:r>
              <a:rPr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Kriging </a:t>
            </a:r>
            <a:r>
              <a:rPr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921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FBD2347-C44D-C146-9ABC-60CB0C96A738}"/>
              </a:ext>
            </a:extLst>
          </p:cNvPr>
          <p:cNvSpPr/>
          <p:nvPr/>
        </p:nvSpPr>
        <p:spPr>
          <a:xfrm>
            <a:off x="15605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18EDC5B-2E74-1E4E-BD3F-E81E97D2E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37" y="-6058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試驗與調整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24B2D45-762D-F844-BC80-C3081E253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504" y="441336"/>
            <a:ext cx="1862139" cy="394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CDCAA11-1258-6447-9E41-C38F1AF7C651}"/>
              </a:ext>
            </a:extLst>
          </p:cNvPr>
          <p:cNvSpPr/>
          <p:nvPr/>
        </p:nvSpPr>
        <p:spPr>
          <a:xfrm>
            <a:off x="607219" y="1128625"/>
            <a:ext cx="11312436" cy="2786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TW" sz="3600" dirty="0">
              <a:latin typeface="DengXian" panose="02010600030101010101" pitchFamily="2" charset="-122"/>
              <a:ea typeface="DengXian" panose="02010600030101010101" pitchFamily="2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latin typeface="Hannotate SC" panose="03000500000000000000" pitchFamily="66" charset="-122"/>
              <a:ea typeface="Hannotate SC" panose="03000500000000000000" pitchFamily="66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latin typeface="Hannotate SC" panose="03000500000000000000" pitchFamily="66" charset="-122"/>
              <a:ea typeface="Hannotate SC" panose="03000500000000000000" pitchFamily="66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8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856E06-ACF9-FE4D-90E6-ED407A9EAB5A}"/>
              </a:ext>
            </a:extLst>
          </p:cNvPr>
          <p:cNvSpPr txBox="1"/>
          <p:nvPr/>
        </p:nvSpPr>
        <p:spPr>
          <a:xfrm>
            <a:off x="607219" y="1005575"/>
            <a:ext cx="988096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1.</a:t>
            </a:r>
            <a:r>
              <a:rPr kumimoji="1" lang="zh-TW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利用</a:t>
            </a:r>
            <a:r>
              <a:rPr kumimoji="1" lang="en-US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Arc GIS pro</a:t>
            </a:r>
            <a:r>
              <a:rPr kumimoji="1" lang="zh-TW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Kriging </a:t>
            </a:r>
            <a:r>
              <a:rPr kumimoji="1" lang="zh-TW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run</a:t>
            </a:r>
            <a:r>
              <a:rPr kumimoji="1" lang="zh-TW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台中</a:t>
            </a:r>
            <a:r>
              <a:rPr kumimoji="1" lang="en-US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r>
              <a:rPr kumimoji="1" lang="zh-TW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個氣象站的資料 </a:t>
            </a:r>
            <a:endParaRPr kumimoji="1" lang="en-US" altLang="zh-TW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TW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構建</a:t>
            </a:r>
            <a:r>
              <a:rPr kumimoji="1"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TW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sevariogram</a:t>
            </a:r>
            <a:r>
              <a:rPr kumimoji="1"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model</a:t>
            </a:r>
            <a:r>
              <a:rPr kumimoji="1"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01CF5C-AC4F-0D4D-A45D-BF94A0EFB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71" t="41116" r="11875" b="25110"/>
          <a:stretch/>
        </p:blipFill>
        <p:spPr>
          <a:xfrm>
            <a:off x="-1" y="2329014"/>
            <a:ext cx="12192001" cy="4487028"/>
          </a:xfrm>
          <a:prstGeom prst="rect">
            <a:avLst/>
          </a:prstGeom>
        </p:spPr>
      </p:pic>
      <p:pic>
        <p:nvPicPr>
          <p:cNvPr id="10" name="图形 9" descr="研究">
            <a:extLst>
              <a:ext uri="{FF2B5EF4-FFF2-40B4-BE49-F238E27FC236}">
                <a16:creationId xmlns:a16="http://schemas.microsoft.com/office/drawing/2014/main" id="{6ABC67F2-FE14-534C-9643-D344DAA50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715" y="326928"/>
            <a:ext cx="648355" cy="64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28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795787C6-7DC5-B541-99EC-3E7A0E4CDBC8}"/>
              </a:ext>
            </a:extLst>
          </p:cNvPr>
          <p:cNvSpPr/>
          <p:nvPr/>
        </p:nvSpPr>
        <p:spPr>
          <a:xfrm>
            <a:off x="0" y="28576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1614803-89FA-3F44-9E6E-98668163D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6E01F4E-B86E-284D-944E-6C25C78CF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7324" b="25806"/>
          <a:stretch/>
        </p:blipFill>
        <p:spPr>
          <a:xfrm>
            <a:off x="816822" y="1314639"/>
            <a:ext cx="7666002" cy="4980736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BB04295-2001-524E-8D37-917620F8FDFA}"/>
              </a:ext>
            </a:extLst>
          </p:cNvPr>
          <p:cNvSpPr txBox="1"/>
          <p:nvPr/>
        </p:nvSpPr>
        <p:spPr>
          <a:xfrm>
            <a:off x="954156" y="677022"/>
            <a:ext cx="5755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Arc</a:t>
            </a:r>
            <a:r>
              <a:rPr kumimoji="1"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GIS Pro</a:t>
            </a:r>
            <a:r>
              <a:rPr kumimoji="1"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導出</a:t>
            </a:r>
            <a:r>
              <a:rPr kumimoji="1"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kumimoji="1"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kumimoji="1"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812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FBD2347-C44D-C146-9ABC-60CB0C96A738}"/>
              </a:ext>
            </a:extLst>
          </p:cNvPr>
          <p:cNvSpPr/>
          <p:nvPr/>
        </p:nvSpPr>
        <p:spPr>
          <a:xfrm>
            <a:off x="0" y="13855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18EDC5B-2E74-1E4E-BD3F-E81E97D2E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6" y="4195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試驗與調整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24B2D45-762D-F844-BC80-C3081E253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CDCAA11-1258-6447-9E41-C38F1AF7C651}"/>
              </a:ext>
            </a:extLst>
          </p:cNvPr>
          <p:cNvSpPr/>
          <p:nvPr/>
        </p:nvSpPr>
        <p:spPr>
          <a:xfrm>
            <a:off x="607219" y="1128625"/>
            <a:ext cx="11312436" cy="2786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TW" sz="3600" dirty="0">
              <a:latin typeface="DengXian" panose="02010600030101010101" pitchFamily="2" charset="-122"/>
              <a:ea typeface="DengXian" panose="02010600030101010101" pitchFamily="2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latin typeface="Hannotate SC" panose="03000500000000000000" pitchFamily="66" charset="-122"/>
              <a:ea typeface="Hannotate SC" panose="03000500000000000000" pitchFamily="66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latin typeface="Hannotate SC" panose="03000500000000000000" pitchFamily="66" charset="-122"/>
              <a:ea typeface="Hannotate SC" panose="03000500000000000000" pitchFamily="66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8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856E06-ACF9-FE4D-90E6-ED407A9EAB5A}"/>
              </a:ext>
            </a:extLst>
          </p:cNvPr>
          <p:cNvSpPr txBox="1"/>
          <p:nvPr/>
        </p:nvSpPr>
        <p:spPr>
          <a:xfrm>
            <a:off x="863236" y="1537403"/>
            <a:ext cx="988096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導入檔案 </a:t>
            </a:r>
            <a:r>
              <a:rPr kumimoji="1" lang="en-US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iterate files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616BA8-21CA-C544-AFDD-8CCA20816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05" y="2496146"/>
            <a:ext cx="12042995" cy="3443670"/>
          </a:xfrm>
          <a:prstGeom prst="rect">
            <a:avLst/>
          </a:prstGeom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8D527255-CAE3-4643-9110-47BD65C0F6BA}"/>
              </a:ext>
            </a:extLst>
          </p:cNvPr>
          <p:cNvSpPr/>
          <p:nvPr/>
        </p:nvSpPr>
        <p:spPr>
          <a:xfrm>
            <a:off x="9966960" y="2735042"/>
            <a:ext cx="1663066" cy="3051999"/>
          </a:xfrm>
          <a:prstGeom prst="roundRect">
            <a:avLst/>
          </a:prstGeom>
          <a:noFill/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pic>
        <p:nvPicPr>
          <p:cNvPr id="10" name="图形 9" descr="研究">
            <a:extLst>
              <a:ext uri="{FF2B5EF4-FFF2-40B4-BE49-F238E27FC236}">
                <a16:creationId xmlns:a16="http://schemas.microsoft.com/office/drawing/2014/main" id="{493A2E61-171D-A048-94E0-5ABEA91AD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715" y="326928"/>
            <a:ext cx="648355" cy="64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6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FBD2347-C44D-C146-9ABC-60CB0C96A738}"/>
              </a:ext>
            </a:extLst>
          </p:cNvPr>
          <p:cNvSpPr/>
          <p:nvPr/>
        </p:nvSpPr>
        <p:spPr>
          <a:xfrm>
            <a:off x="23813" y="17359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18EDC5B-2E74-1E4E-BD3F-E81E97D2E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6" y="4195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試驗與調整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72E6846-515C-5B40-89AE-BF3A02E001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694" t="15569" r="21257" b="22993"/>
          <a:stretch/>
        </p:blipFill>
        <p:spPr>
          <a:xfrm>
            <a:off x="100013" y="106330"/>
            <a:ext cx="1014413" cy="88956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24B2D45-762D-F844-BC80-C3081E253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80A3884-1339-DD4D-91F6-72F3B1055E19}"/>
              </a:ext>
            </a:extLst>
          </p:cNvPr>
          <p:cNvSpPr txBox="1"/>
          <p:nvPr/>
        </p:nvSpPr>
        <p:spPr>
          <a:xfrm>
            <a:off x="3987984" y="325203"/>
            <a:ext cx="8598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Make</a:t>
            </a:r>
            <a:r>
              <a:rPr kumimoji="1" lang="zh-TW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XY event layer </a:t>
            </a:r>
            <a:r>
              <a:rPr kumimoji="1" lang="zh-TW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創建 觀測點在地圖中的位置 </a:t>
            </a:r>
            <a:endParaRPr kumimoji="1" lang="en-US" altLang="zh-CN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1D98841-CEFC-2F44-A1A9-4B1E45E4F9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52" t="21484" r="18909" b="9862"/>
          <a:stretch/>
        </p:blipFill>
        <p:spPr>
          <a:xfrm>
            <a:off x="247650" y="1102224"/>
            <a:ext cx="9382122" cy="5454819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DF6C4F60-603E-0649-B240-A442DD08DCF6}"/>
              </a:ext>
            </a:extLst>
          </p:cNvPr>
          <p:cNvSpPr/>
          <p:nvPr/>
        </p:nvSpPr>
        <p:spPr>
          <a:xfrm>
            <a:off x="3167743" y="2079171"/>
            <a:ext cx="348343" cy="326572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321C3BD-5E9C-F445-AF15-A3495EF90ECC}"/>
              </a:ext>
            </a:extLst>
          </p:cNvPr>
          <p:cNvSpPr/>
          <p:nvPr/>
        </p:nvSpPr>
        <p:spPr>
          <a:xfrm>
            <a:off x="6847346" y="3576987"/>
            <a:ext cx="348343" cy="326572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BCD4D50-CA5F-314D-A7D0-50599947ABB0}"/>
              </a:ext>
            </a:extLst>
          </p:cNvPr>
          <p:cNvSpPr/>
          <p:nvPr/>
        </p:nvSpPr>
        <p:spPr>
          <a:xfrm>
            <a:off x="7065061" y="2960530"/>
            <a:ext cx="348343" cy="326572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F7FBFEC-40BB-2049-BB22-EAEBC614C929}"/>
              </a:ext>
            </a:extLst>
          </p:cNvPr>
          <p:cNvSpPr/>
          <p:nvPr/>
        </p:nvSpPr>
        <p:spPr>
          <a:xfrm>
            <a:off x="4064920" y="3341590"/>
            <a:ext cx="348343" cy="326572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605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8C55F39-51FF-1D43-92A3-8EC452121409}"/>
              </a:ext>
            </a:extLst>
          </p:cNvPr>
          <p:cNvSpPr/>
          <p:nvPr/>
        </p:nvSpPr>
        <p:spPr>
          <a:xfrm>
            <a:off x="23813" y="17359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353455-9BC1-4A49-9961-1F29C6AC968E}"/>
              </a:ext>
            </a:extLst>
          </p:cNvPr>
          <p:cNvSpPr txBox="1"/>
          <p:nvPr/>
        </p:nvSpPr>
        <p:spPr>
          <a:xfrm>
            <a:off x="3869395" y="443659"/>
            <a:ext cx="7806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Kriging </a:t>
            </a:r>
            <a:r>
              <a:rPr kumimoji="1" lang="zh-TW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點形成面 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6381E5-FD21-2A48-9401-AF7B45123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1" t="28340" r="22077" b="8793"/>
          <a:stretch/>
        </p:blipFill>
        <p:spPr>
          <a:xfrm>
            <a:off x="766630" y="1095606"/>
            <a:ext cx="7117597" cy="5680041"/>
          </a:xfrm>
          <a:prstGeom prst="rect">
            <a:avLst/>
          </a:prstGeom>
        </p:spPr>
      </p:pic>
      <p:pic>
        <p:nvPicPr>
          <p:cNvPr id="6" name="圖片 12">
            <a:extLst>
              <a:ext uri="{FF2B5EF4-FFF2-40B4-BE49-F238E27FC236}">
                <a16:creationId xmlns:a16="http://schemas.microsoft.com/office/drawing/2014/main" id="{F4374696-9143-084A-91F4-6A4936EA2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63D1953-1564-E34C-AD90-D30D61192939}"/>
              </a:ext>
            </a:extLst>
          </p:cNvPr>
          <p:cNvSpPr/>
          <p:nvPr/>
        </p:nvSpPr>
        <p:spPr>
          <a:xfrm>
            <a:off x="956590" y="390303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試驗與調整</a:t>
            </a:r>
            <a:endParaRPr lang="zh-CN" altLang="en-US" sz="3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" name="圖片 11">
            <a:extLst>
              <a:ext uri="{FF2B5EF4-FFF2-40B4-BE49-F238E27FC236}">
                <a16:creationId xmlns:a16="http://schemas.microsoft.com/office/drawing/2014/main" id="{5B9AF903-0FD3-B442-B573-44D9D8D91A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694" t="15569" r="21257" b="22993"/>
          <a:stretch/>
        </p:blipFill>
        <p:spPr>
          <a:xfrm>
            <a:off x="100013" y="106330"/>
            <a:ext cx="1014413" cy="8895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D3BC69-71BE-B345-953E-851CD0F13817}"/>
              </a:ext>
            </a:extLst>
          </p:cNvPr>
          <p:cNvSpPr txBox="1"/>
          <p:nvPr/>
        </p:nvSpPr>
        <p:spPr>
          <a:xfrm>
            <a:off x="8150952" y="995894"/>
            <a:ext cx="3317305" cy="879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ea typeface="PingFang SC" panose="020B0400000000000000" pitchFamily="34" charset="-122"/>
              </a:rPr>
              <a:t>氣象站間距離</a:t>
            </a:r>
            <a:endParaRPr kumimoji="1" lang="en-US" altLang="zh-CN" dirty="0">
              <a:ea typeface="PingFang SC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ea typeface="PingFang SC" panose="020B0400000000000000" pitchFamily="34" charset="-122"/>
              </a:rPr>
              <a:t>氣象站的</a:t>
            </a:r>
            <a:r>
              <a:rPr kumimoji="1" lang="en-US" altLang="zh-CN" dirty="0">
                <a:ea typeface="PingFang SC" panose="020B0400000000000000" pitchFamily="34" charset="-122"/>
              </a:rPr>
              <a:t>sum</a:t>
            </a:r>
            <a:r>
              <a:rPr kumimoji="1" lang="en-US" altLang="zh-TW" dirty="0"/>
              <a:t>-ranking</a:t>
            </a:r>
            <a:r>
              <a:rPr kumimoji="1" lang="zh-TW" altLang="en-US" dirty="0"/>
              <a:t> 值</a:t>
            </a:r>
            <a:endParaRPr kumimoji="1" lang="zh-CN" altLang="en-US" dirty="0">
              <a:ea typeface="PingFang SC" panose="020B04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D729010-61E3-2541-AF3E-A0890A6E8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" t="45198" r="88941" b="31751"/>
          <a:stretch/>
        </p:blipFill>
        <p:spPr>
          <a:xfrm>
            <a:off x="8274937" y="2345218"/>
            <a:ext cx="2976831" cy="376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31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D0743A3F-39E7-CA4C-BE03-5F562FB3E743}"/>
              </a:ext>
            </a:extLst>
          </p:cNvPr>
          <p:cNvSpPr/>
          <p:nvPr/>
        </p:nvSpPr>
        <p:spPr>
          <a:xfrm>
            <a:off x="23810" y="28143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E0BCFA-6506-9E42-B2E4-D25B2C46370A}"/>
              </a:ext>
            </a:extLst>
          </p:cNvPr>
          <p:cNvSpPr txBox="1"/>
          <p:nvPr/>
        </p:nvSpPr>
        <p:spPr>
          <a:xfrm>
            <a:off x="4118733" y="181135"/>
            <a:ext cx="5963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Make raster layer </a:t>
            </a:r>
            <a:r>
              <a:rPr kumimoji="1" lang="zh-TW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建立篩選條件</a:t>
            </a:r>
            <a:r>
              <a:rPr kumimoji="1" lang="en-US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4D3EDE-48DD-A84A-BD89-A68B945DB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95" t="37268" r="35218" b="7053"/>
          <a:stretch/>
        </p:blipFill>
        <p:spPr>
          <a:xfrm>
            <a:off x="222257" y="803027"/>
            <a:ext cx="6944138" cy="56362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AACF2E-812D-B149-A875-60E0113578EC}"/>
              </a:ext>
            </a:extLst>
          </p:cNvPr>
          <p:cNvSpPr txBox="1"/>
          <p:nvPr/>
        </p:nvSpPr>
        <p:spPr>
          <a:xfrm>
            <a:off x="8148220" y="4223400"/>
            <a:ext cx="3472071" cy="13022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此例為</a:t>
            </a:r>
            <a:endParaRPr kumimoji="1"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在 </a:t>
            </a:r>
            <a:r>
              <a:rPr kumimoji="1"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2016</a:t>
            </a:r>
            <a:r>
              <a:rPr kumimoji="1"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年</a:t>
            </a:r>
            <a:r>
              <a:rPr kumimoji="1"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kumimoji="1"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月中旬期间</a:t>
            </a:r>
            <a:r>
              <a:rPr kumimoji="1"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符合 分数落在</a:t>
            </a:r>
            <a:r>
              <a:rPr kumimoji="1"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 </a:t>
            </a:r>
            <a:r>
              <a:rPr kumimoji="1"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[6,8) </a:t>
            </a:r>
            <a:r>
              <a:rPr kumimoji="1"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的地區</a:t>
            </a:r>
            <a:r>
              <a:rPr kumimoji="1"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（满分</a:t>
            </a:r>
            <a:r>
              <a:rPr kumimoji="1"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12</a:t>
            </a:r>
            <a:r>
              <a:rPr kumimoji="1"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分）</a:t>
            </a:r>
            <a:endParaRPr kumimoji="1"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EC9D5BE-00D8-8347-B5B6-5B33DAC10324}"/>
              </a:ext>
            </a:extLst>
          </p:cNvPr>
          <p:cNvCxnSpPr>
            <a:cxnSpLocks/>
          </p:cNvCxnSpPr>
          <p:nvPr/>
        </p:nvCxnSpPr>
        <p:spPr>
          <a:xfrm>
            <a:off x="7166395" y="2418997"/>
            <a:ext cx="892425" cy="0"/>
          </a:xfrm>
          <a:prstGeom prst="straightConnector1">
            <a:avLst/>
          </a:prstGeom>
          <a:ln w="1270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12">
            <a:extLst>
              <a:ext uri="{FF2B5EF4-FFF2-40B4-BE49-F238E27FC236}">
                <a16:creationId xmlns:a16="http://schemas.microsoft.com/office/drawing/2014/main" id="{1BAD36E7-26A2-2142-B765-58FAE8379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CF3057-BFB7-734B-B093-EE37CBC3E4D5}"/>
              </a:ext>
            </a:extLst>
          </p:cNvPr>
          <p:cNvSpPr txBox="1"/>
          <p:nvPr/>
        </p:nvSpPr>
        <p:spPr>
          <a:xfrm>
            <a:off x="2135336" y="2418997"/>
            <a:ext cx="50310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solidFill>
                  <a:schemeClr val="accent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篩選條件</a:t>
            </a:r>
            <a:endParaRPr kumimoji="1" lang="en-US" altLang="zh-CN" sz="2800" dirty="0">
              <a:solidFill>
                <a:schemeClr val="accent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en-US" altLang="zh-CN" sz="2800" dirty="0">
              <a:solidFill>
                <a:schemeClr val="accent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CN" sz="28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PingFang SC" panose="020B0400000000000000" pitchFamily="34" charset="-122"/>
                <a:cs typeface="Arial" panose="020B0604020202020204" pitchFamily="34" charset="0"/>
              </a:rPr>
              <a:t>sum_ranking</a:t>
            </a:r>
            <a:r>
              <a:rPr kumimoji="1" lang="en-US" altLang="zh-CN" sz="28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PingFang SC" panose="020B0400000000000000" pitchFamily="34" charset="-122"/>
                <a:cs typeface="Arial" panose="020B0604020202020204" pitchFamily="34" charset="0"/>
              </a:rPr>
              <a:t> </a:t>
            </a:r>
            <a:r>
              <a:rPr kumimoji="1" lang="zh-CN" altLang="en-US" sz="2800" dirty="0">
                <a:solidFill>
                  <a:schemeClr val="accent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在</a:t>
            </a:r>
            <a:r>
              <a:rPr kumimoji="1" lang="en-US" altLang="zh-CN" sz="2800" dirty="0">
                <a:solidFill>
                  <a:schemeClr val="accent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[</a:t>
            </a:r>
            <a:r>
              <a:rPr kumimoji="1" lang="en-US" altLang="zh-CN" sz="28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PingFang SC" panose="020B0400000000000000" pitchFamily="34" charset="-122"/>
                <a:cs typeface="Arial" panose="020B0604020202020204" pitchFamily="34" charset="0"/>
              </a:rPr>
              <a:t>6,</a:t>
            </a:r>
            <a:r>
              <a:rPr kumimoji="1" lang="en-US" altLang="zh-TW" sz="28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PingFang SC" panose="020B0400000000000000" pitchFamily="34" charset="-122"/>
                <a:cs typeface="Arial" panose="020B0604020202020204" pitchFamily="34" charset="0"/>
              </a:rPr>
              <a:t> 8</a:t>
            </a:r>
            <a:r>
              <a:rPr kumimoji="1" lang="en-US" altLang="zh-CN" sz="2800" dirty="0">
                <a:solidFill>
                  <a:schemeClr val="accent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kumimoji="1" lang="en-US" altLang="zh-TW" sz="2800" b="1" dirty="0">
                <a:solidFill>
                  <a:schemeClr val="accent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zh-TW" altLang="en-US" sz="2800" dirty="0">
                <a:solidFill>
                  <a:schemeClr val="accent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的地區</a:t>
            </a:r>
            <a:endParaRPr kumimoji="1" lang="en-US" altLang="zh-TW" sz="2800" dirty="0">
              <a:solidFill>
                <a:schemeClr val="accent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zh-CN" altLang="en-US" sz="2800" dirty="0">
              <a:highlight>
                <a:srgbClr val="FFFF00"/>
              </a:highlight>
              <a:ea typeface="PingFang SC" panose="020B0400000000000000" pitchFamily="34" charset="-122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F5E81FA-8B18-2447-AA2F-1D5EE3ADFC59}"/>
              </a:ext>
            </a:extLst>
          </p:cNvPr>
          <p:cNvCxnSpPr>
            <a:cxnSpLocks/>
          </p:cNvCxnSpPr>
          <p:nvPr/>
        </p:nvCxnSpPr>
        <p:spPr>
          <a:xfrm>
            <a:off x="9713847" y="3240783"/>
            <a:ext cx="0" cy="760739"/>
          </a:xfrm>
          <a:prstGeom prst="straightConnector1">
            <a:avLst/>
          </a:prstGeom>
          <a:ln w="1270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446574E-6AE1-B24E-BC4E-A6677D834970}"/>
              </a:ext>
            </a:extLst>
          </p:cNvPr>
          <p:cNvSpPr txBox="1"/>
          <p:nvPr/>
        </p:nvSpPr>
        <p:spPr>
          <a:xfrm>
            <a:off x="8164776" y="1722252"/>
            <a:ext cx="3472071" cy="11438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PingFang SC" panose="020B0400000000000000" pitchFamily="34" charset="-122"/>
              </a:rPr>
              <a:t>適宜種植的地區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PingFang SC" panose="020B0400000000000000" pitchFamily="34" charset="-122"/>
              </a:rPr>
              <a:t>適宜種植的時間點</a:t>
            </a:r>
            <a:endParaRPr kumimoji="1"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PingFang SC" panose="020B04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D65A7E-6359-D744-8498-7C5D4AD55EF8}"/>
              </a:ext>
            </a:extLst>
          </p:cNvPr>
          <p:cNvSpPr/>
          <p:nvPr/>
        </p:nvSpPr>
        <p:spPr>
          <a:xfrm>
            <a:off x="1012861" y="15669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試驗與調整</a:t>
            </a:r>
            <a:endParaRPr lang="zh-CN" altLang="en-US" sz="3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3" name="圖片 11">
            <a:extLst>
              <a:ext uri="{FF2B5EF4-FFF2-40B4-BE49-F238E27FC236}">
                <a16:creationId xmlns:a16="http://schemas.microsoft.com/office/drawing/2014/main" id="{B482EF3A-1F90-054A-9E9E-C5A35F2CAB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694" t="15569" r="21257" b="22993"/>
          <a:stretch/>
        </p:blipFill>
        <p:spPr>
          <a:xfrm>
            <a:off x="100013" y="-48417"/>
            <a:ext cx="1014413" cy="88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63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B07756-ED59-6343-A6E9-97E6EC3D0D82}"/>
              </a:ext>
            </a:extLst>
          </p:cNvPr>
          <p:cNvSpPr/>
          <p:nvPr/>
        </p:nvSpPr>
        <p:spPr>
          <a:xfrm>
            <a:off x="-13445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15CA36A-6994-A246-850C-38AF6A36B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05632"/>
              </p:ext>
            </p:extLst>
          </p:nvPr>
        </p:nvGraphicFramePr>
        <p:xfrm>
          <a:off x="344603" y="786034"/>
          <a:ext cx="8628240" cy="511274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976647">
                  <a:extLst>
                    <a:ext uri="{9D8B030D-6E8A-4147-A177-3AD203B41FA5}">
                      <a16:colId xmlns:a16="http://schemas.microsoft.com/office/drawing/2014/main" val="1025311987"/>
                    </a:ext>
                  </a:extLst>
                </a:gridCol>
                <a:gridCol w="2025748">
                  <a:extLst>
                    <a:ext uri="{9D8B030D-6E8A-4147-A177-3AD203B41FA5}">
                      <a16:colId xmlns:a16="http://schemas.microsoft.com/office/drawing/2014/main" val="650545937"/>
                    </a:ext>
                  </a:extLst>
                </a:gridCol>
                <a:gridCol w="1673974">
                  <a:extLst>
                    <a:ext uri="{9D8B030D-6E8A-4147-A177-3AD203B41FA5}">
                      <a16:colId xmlns:a16="http://schemas.microsoft.com/office/drawing/2014/main" val="1340787760"/>
                    </a:ext>
                  </a:extLst>
                </a:gridCol>
                <a:gridCol w="1336431">
                  <a:extLst>
                    <a:ext uri="{9D8B030D-6E8A-4147-A177-3AD203B41FA5}">
                      <a16:colId xmlns:a16="http://schemas.microsoft.com/office/drawing/2014/main" val="2391595286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4101036365"/>
                    </a:ext>
                  </a:extLst>
                </a:gridCol>
              </a:tblGrid>
              <a:tr h="639093">
                <a:tc>
                  <a:txBody>
                    <a:bodyPr/>
                    <a:lstStyle/>
                    <a:p>
                      <a:endParaRPr lang="zh-CN" altLang="en-US" sz="2000" b="1" dirty="0"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溫度</a:t>
                      </a:r>
                      <a:r>
                        <a:rPr lang="en-US" altLang="zh-CN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</a:t>
                      </a:r>
                      <a:r>
                        <a:rPr lang="zh-CN" altLang="en-US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分</a:t>
                      </a:r>
                      <a:r>
                        <a:rPr lang="en-US" altLang="zh-CN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6</a:t>
                      </a:r>
                      <a:r>
                        <a:rPr lang="zh-CN" altLang="en-US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級</a:t>
                      </a:r>
                      <a:r>
                        <a:rPr lang="en-US" altLang="zh-CN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)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溫度</a:t>
                      </a:r>
                      <a:r>
                        <a:rPr lang="en-US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ranking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濕度</a:t>
                      </a:r>
                      <a:r>
                        <a:rPr lang="en-US" altLang="zh-CN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</a:t>
                      </a:r>
                      <a:r>
                        <a:rPr lang="zh-CN" altLang="en-US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分</a:t>
                      </a:r>
                      <a:r>
                        <a:rPr lang="en-US" altLang="zh-CN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4</a:t>
                      </a:r>
                      <a:r>
                        <a:rPr lang="zh-CN" altLang="en-US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級</a:t>
                      </a:r>
                      <a:r>
                        <a:rPr lang="en-US" altLang="zh-CN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)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濕度</a:t>
                      </a:r>
                      <a:r>
                        <a:rPr lang="en-US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ranking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948982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effectLst/>
                          <a:ea typeface="PingFang SC" panose="020B0400000000000000" pitchFamily="34" charset="-122"/>
                        </a:rPr>
                        <a:t>最適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21.0-22.0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6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86%-88%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6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9592538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2nd</a:t>
                      </a:r>
                      <a:r>
                        <a:rPr lang="zh-CN" altLang="en-US" sz="1800" b="1" i="0" u="none" strike="noStrike" dirty="0">
                          <a:effectLst/>
                          <a:ea typeface="PingFang SC" panose="020B0400000000000000" pitchFamily="34" charset="-122"/>
                        </a:rPr>
                        <a:t>可生長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20.0-20.9, 22.0-22.9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&gt;70%, &lt;86%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4464455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3rd </a:t>
                      </a:r>
                      <a:r>
                        <a:rPr lang="zh-CN" altLang="en-US" sz="1800" b="1" i="0" u="none" strike="noStrike" dirty="0">
                          <a:effectLst/>
                          <a:ea typeface="PingFang SC" panose="020B0400000000000000" pitchFamily="34" charset="-122"/>
                        </a:rPr>
                        <a:t>可生長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18.0-19.9</a:t>
                      </a:r>
                      <a:r>
                        <a:rPr lang="zh-CN" altLang="en-US" sz="1800" u="none" strike="noStrike" dirty="0">
                          <a:effectLst/>
                        </a:rPr>
                        <a:t>，</a:t>
                      </a:r>
                      <a:r>
                        <a:rPr lang="en-US" altLang="zh-CN" sz="1800" u="none" strike="noStrike" dirty="0">
                          <a:effectLst/>
                        </a:rPr>
                        <a:t>23.0-24.9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&gt;70%, &lt;86%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6099293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4th reduce growth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25.0-26.9, 16.0-17.9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60%-70%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4831419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5th reduce growth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27.0-29.9, 13.0-15.9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60%-70%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8609857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6th limited growth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30.0-31.9, 10.0-11.9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&gt;88%, &lt;60%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3824608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7th limited growth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&gt;32, &lt;10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&gt;88%, &lt;60%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8436126"/>
                  </a:ext>
                </a:extLst>
              </a:tr>
            </a:tbl>
          </a:graphicData>
        </a:graphic>
      </p:graphicFrame>
      <p:pic>
        <p:nvPicPr>
          <p:cNvPr id="5" name="圖片 12">
            <a:extLst>
              <a:ext uri="{FF2B5EF4-FFF2-40B4-BE49-F238E27FC236}">
                <a16:creationId xmlns:a16="http://schemas.microsoft.com/office/drawing/2014/main" id="{03D05694-4CDB-6D4C-A9A5-072073D5F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41D26FE-A989-1843-9C61-E8F7CEB0C060}"/>
              </a:ext>
            </a:extLst>
          </p:cNvPr>
          <p:cNvSpPr/>
          <p:nvPr/>
        </p:nvSpPr>
        <p:spPr>
          <a:xfrm>
            <a:off x="4644655" y="1463040"/>
            <a:ext cx="956603" cy="4435738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BD30D2-0FA2-7E4B-B781-7CB19B68A1C6}"/>
              </a:ext>
            </a:extLst>
          </p:cNvPr>
          <p:cNvSpPr/>
          <p:nvPr/>
        </p:nvSpPr>
        <p:spPr>
          <a:xfrm>
            <a:off x="7597882" y="1463040"/>
            <a:ext cx="956603" cy="4435738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341165-5BDD-8A42-8B18-BC08546BEF38}"/>
              </a:ext>
            </a:extLst>
          </p:cNvPr>
          <p:cNvSpPr txBox="1"/>
          <p:nvPr/>
        </p:nvSpPr>
        <p:spPr>
          <a:xfrm>
            <a:off x="9941664" y="1741917"/>
            <a:ext cx="13828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ea typeface="PingFang SC" panose="020B0400000000000000" pitchFamily="34" charset="-122"/>
              </a:rPr>
              <a:t>構建</a:t>
            </a:r>
            <a:endParaRPr kumimoji="1" lang="en-US" altLang="zh-CN" sz="3600" dirty="0">
              <a:ea typeface="PingFang SC" panose="020B0400000000000000" pitchFamily="34" charset="-122"/>
            </a:endParaRPr>
          </a:p>
          <a:p>
            <a:endParaRPr kumimoji="1" lang="en-US" altLang="zh-TW" sz="2400" dirty="0"/>
          </a:p>
          <a:p>
            <a:r>
              <a:rPr kumimoji="1" lang="zh-TW" altLang="en-US" sz="2800" dirty="0"/>
              <a:t>等級</a:t>
            </a:r>
            <a:endParaRPr kumimoji="1" lang="en-US" altLang="zh-TW" sz="2800" dirty="0"/>
          </a:p>
          <a:p>
            <a:r>
              <a:rPr kumimoji="1" lang="en-US" altLang="zh-TW" sz="2800" dirty="0"/>
              <a:t>Level A</a:t>
            </a:r>
            <a:r>
              <a:rPr kumimoji="1" lang="zh-TW" altLang="en-US" sz="2800" dirty="0"/>
              <a:t> </a:t>
            </a:r>
            <a:r>
              <a:rPr kumimoji="1" lang="en-US" altLang="zh-TW" sz="2800" dirty="0"/>
              <a:t>Level B </a:t>
            </a:r>
            <a:endParaRPr kumimoji="1" lang="zh-CN" altLang="en-US" sz="2800" dirty="0">
              <a:ea typeface="PingFang SC" panose="020B0400000000000000" pitchFamily="34" charset="-122"/>
            </a:endParaRP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C8A4E08F-BD3D-4844-86F5-87143715043C}"/>
              </a:ext>
            </a:extLst>
          </p:cNvPr>
          <p:cNvSpPr/>
          <p:nvPr/>
        </p:nvSpPr>
        <p:spPr>
          <a:xfrm>
            <a:off x="9148195" y="2711413"/>
            <a:ext cx="548640" cy="201697"/>
          </a:xfrm>
          <a:prstGeom prst="rightArrow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1BFED3B-2E06-C441-8342-A08F1A5023A3}"/>
              </a:ext>
            </a:extLst>
          </p:cNvPr>
          <p:cNvSpPr txBox="1"/>
          <p:nvPr/>
        </p:nvSpPr>
        <p:spPr>
          <a:xfrm>
            <a:off x="382273" y="6071702"/>
            <a:ext cx="91956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最適土質</a:t>
            </a:r>
            <a:r>
              <a:rPr lang="zh-TW" altLang="en-US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TW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灌排水良好（不耐淹），但以表土較深的坋質壤土為最適宜，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PH</a:t>
            </a:r>
            <a:r>
              <a:rPr lang="zh-TW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值則為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6~7</a:t>
            </a:r>
          </a:p>
          <a:p>
            <a:endParaRPr kumimoji="1" lang="zh-CN" altLang="en-US" dirty="0">
              <a:highlight>
                <a:srgbClr val="FFFF00"/>
              </a:highlight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0196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B07756-ED59-6343-A6E9-97E6EC3D0D82}"/>
              </a:ext>
            </a:extLst>
          </p:cNvPr>
          <p:cNvSpPr/>
          <p:nvPr/>
        </p:nvSpPr>
        <p:spPr>
          <a:xfrm>
            <a:off x="9775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5" name="圖片 12">
            <a:extLst>
              <a:ext uri="{FF2B5EF4-FFF2-40B4-BE49-F238E27FC236}">
                <a16:creationId xmlns:a16="http://schemas.microsoft.com/office/drawing/2014/main" id="{03D05694-4CDB-6D4C-A9A5-072073D5F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08EF7372-8DB5-A94E-A68D-6F8AA342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712911"/>
              </p:ext>
            </p:extLst>
          </p:nvPr>
        </p:nvGraphicFramePr>
        <p:xfrm>
          <a:off x="206679" y="1545492"/>
          <a:ext cx="5440716" cy="4813353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1096570">
                  <a:extLst>
                    <a:ext uri="{9D8B030D-6E8A-4147-A177-3AD203B41FA5}">
                      <a16:colId xmlns:a16="http://schemas.microsoft.com/office/drawing/2014/main" val="934215862"/>
                    </a:ext>
                  </a:extLst>
                </a:gridCol>
                <a:gridCol w="2530574">
                  <a:extLst>
                    <a:ext uri="{9D8B030D-6E8A-4147-A177-3AD203B41FA5}">
                      <a16:colId xmlns:a16="http://schemas.microsoft.com/office/drawing/2014/main" val="2183155571"/>
                    </a:ext>
                  </a:extLst>
                </a:gridCol>
                <a:gridCol w="1813572">
                  <a:extLst>
                    <a:ext uri="{9D8B030D-6E8A-4147-A177-3AD203B41FA5}">
                      <a16:colId xmlns:a16="http://schemas.microsoft.com/office/drawing/2014/main" val="4221965093"/>
                    </a:ext>
                  </a:extLst>
                </a:gridCol>
              </a:tblGrid>
              <a:tr h="534817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Level</a:t>
                      </a:r>
                      <a:r>
                        <a:rPr lang="zh-TW" altLang="en-US" sz="1800" u="none" strike="noStrike" dirty="0">
                          <a:effectLst/>
                        </a:rPr>
                        <a:t> </a:t>
                      </a:r>
                      <a:r>
                        <a:rPr lang="en-US" altLang="zh-TW" sz="1800" u="none" strike="noStrike" dirty="0">
                          <a:effectLst/>
                        </a:rPr>
                        <a:t>A</a:t>
                      </a:r>
                    </a:p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(rank 8-12)</a:t>
                      </a:r>
                      <a:r>
                        <a:rPr lang="zh-TW" altLang="en-US" sz="1800" u="none" strike="noStrike" dirty="0">
                          <a:effectLst/>
                        </a:rPr>
                        <a:t>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溫度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 (℃)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相对濕度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 (%)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6931670"/>
                  </a:ext>
                </a:extLst>
              </a:tr>
              <a:tr h="534817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27.0-29.9, 13.0-15.9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86%-88%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4909779"/>
                  </a:ext>
                </a:extLst>
              </a:tr>
              <a:tr h="5348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18.0-19.9</a:t>
                      </a:r>
                      <a:r>
                        <a:rPr lang="zh-CN" altLang="en-US" sz="1800" u="none" strike="noStrike" dirty="0">
                          <a:effectLst/>
                        </a:rPr>
                        <a:t>，</a:t>
                      </a:r>
                      <a:r>
                        <a:rPr lang="en-US" altLang="zh-CN" sz="1800" u="none" strike="noStrike" dirty="0">
                          <a:effectLst/>
                        </a:rPr>
                        <a:t>23.0-24.9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&gt;70%, &lt;86%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779269"/>
                  </a:ext>
                </a:extLst>
              </a:tr>
              <a:tr h="5348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21.0-22.0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60%-70%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9231359"/>
                  </a:ext>
                </a:extLst>
              </a:tr>
              <a:tr h="5348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25.0-26.9, 16.0-17.9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86%-88%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0642804"/>
                  </a:ext>
                </a:extLst>
              </a:tr>
              <a:tr h="5348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18.0-19.9</a:t>
                      </a:r>
                      <a:r>
                        <a:rPr lang="zh-CN" altLang="en-US" sz="1800" u="none" strike="noStrike" dirty="0">
                          <a:effectLst/>
                        </a:rPr>
                        <a:t>，</a:t>
                      </a:r>
                      <a:r>
                        <a:rPr lang="en-US" altLang="zh-CN" sz="1800" u="none" strike="noStrike" dirty="0">
                          <a:effectLst/>
                        </a:rPr>
                        <a:t>23.0-24.9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86%-88%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0308734"/>
                  </a:ext>
                </a:extLst>
              </a:tr>
              <a:tr h="5348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21.0-22.0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&gt;70%, &lt;86%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3247470"/>
                  </a:ext>
                </a:extLst>
              </a:tr>
              <a:tr h="5348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20.0-20.9, 22.0-22.9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86%-88%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7325268"/>
                  </a:ext>
                </a:extLst>
              </a:tr>
              <a:tr h="5348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21.0-22.0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86%-88%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9526530"/>
                  </a:ext>
                </a:extLst>
              </a:tr>
            </a:tbl>
          </a:graphicData>
        </a:graphic>
      </p:graphicFrame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8DF0D1B7-F8C7-0E45-9B79-D3BF68C1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574790"/>
              </p:ext>
            </p:extLst>
          </p:nvPr>
        </p:nvGraphicFramePr>
        <p:xfrm>
          <a:off x="5848350" y="2227580"/>
          <a:ext cx="6096000" cy="2966720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1074187">
                  <a:extLst>
                    <a:ext uri="{9D8B030D-6E8A-4147-A177-3AD203B41FA5}">
                      <a16:colId xmlns:a16="http://schemas.microsoft.com/office/drawing/2014/main" val="3889936997"/>
                    </a:ext>
                  </a:extLst>
                </a:gridCol>
                <a:gridCol w="2989813">
                  <a:extLst>
                    <a:ext uri="{9D8B030D-6E8A-4147-A177-3AD203B41FA5}">
                      <a16:colId xmlns:a16="http://schemas.microsoft.com/office/drawing/2014/main" val="33908621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92161105"/>
                    </a:ext>
                  </a:extLst>
                </a:gridCol>
              </a:tblGrid>
              <a:tr h="370840">
                <a:tc rowSpan="8">
                  <a:txBody>
                    <a:bodyPr/>
                    <a:lstStyle/>
                    <a:p>
                      <a:pPr algn="ctr"/>
                      <a:endParaRPr lang="en-US" altLang="zh-CN" b="0" i="0" dirty="0">
                        <a:ea typeface="PingFang SC" panose="020B0400000000000000" pitchFamily="34" charset="-122"/>
                      </a:endParaRPr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TW" dirty="0"/>
                        <a:t>Level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B</a:t>
                      </a:r>
                    </a:p>
                    <a:p>
                      <a:pPr algn="ctr"/>
                      <a:r>
                        <a:rPr lang="en-US" altLang="zh-TW" dirty="0"/>
                        <a:t>(rank 6-7)</a:t>
                      </a:r>
                      <a:r>
                        <a:rPr lang="zh-TW" altLang="en-US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溫度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 (℃)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相对濕度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 (%)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8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21.0-22.0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&gt;88%, &lt;60%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55952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18.0-19.9</a:t>
                      </a:r>
                      <a:r>
                        <a:rPr lang="zh-CN" altLang="en-US" sz="1800" u="none" strike="noStrike" dirty="0">
                          <a:effectLst/>
                        </a:rPr>
                        <a:t>，</a:t>
                      </a:r>
                      <a:r>
                        <a:rPr lang="en-US" altLang="zh-CN" sz="1800" u="none" strike="noStrike" dirty="0">
                          <a:effectLst/>
                        </a:rPr>
                        <a:t>23.0-24.9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60%-70%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99697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27.0-29.9, 13.0-15.9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&gt;70%, &lt;86%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95079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&gt;32, &lt;10 0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86%-88%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4658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20.0-20.9, 22.0-22.9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60%-70%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46431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25.0-26.9, 16.0-17.9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&gt;70%, &lt;86%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25640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30.0-31.9, 10.0-11.9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86%-88%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3599116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E9A4EA-014B-9540-A3A1-6F7997CEF9EA}"/>
              </a:ext>
            </a:extLst>
          </p:cNvPr>
          <p:cNvSpPr txBox="1"/>
          <p:nvPr/>
        </p:nvSpPr>
        <p:spPr>
          <a:xfrm>
            <a:off x="647113" y="279020"/>
            <a:ext cx="654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Level A</a:t>
            </a:r>
            <a:r>
              <a:rPr kumimoji="1" lang="zh-TW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1"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kumimoji="1" lang="zh-TW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kumimoji="1" lang="zh-TW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1" lang="zh-TW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的組成</a:t>
            </a:r>
            <a:endParaRPr kumimoji="1" lang="zh-CN" altLang="en-US" sz="3600" dirty="0">
              <a:latin typeface="Arial" panose="020B0604020202020204" pitchFamily="34" charset="0"/>
              <a:ea typeface="PingFang SC" panose="020B04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076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035877F-4C79-F046-AEB1-76C2C2B28B77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導入台中</a:t>
            </a:r>
            <a:r>
              <a:rPr kumimoji="1" lang="en-US" altLang="zh-TW" b="1" dirty="0">
                <a:latin typeface="DengXian" panose="02010600030101010101" pitchFamily="2" charset="-122"/>
                <a:ea typeface="DengXian" panose="02010600030101010101" pitchFamily="2" charset="-122"/>
              </a:rPr>
              <a:t>19</a:t>
            </a:r>
            <a:r>
              <a:rPr kumimoji="1" lang="zh-TW" alt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個氣象站資料</a:t>
            </a:r>
            <a:endParaRPr kumimoji="1" lang="zh-TW" altLang="en-US" dirty="0"/>
          </a:p>
        </p:txBody>
      </p:sp>
      <p:pic>
        <p:nvPicPr>
          <p:cNvPr id="4" name="圖片 12">
            <a:extLst>
              <a:ext uri="{FF2B5EF4-FFF2-40B4-BE49-F238E27FC236}">
                <a16:creationId xmlns:a16="http://schemas.microsoft.com/office/drawing/2014/main" id="{8B029D14-7064-9B46-8561-CD5C1AE5D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AB24C0-BFB9-2045-8B44-AC199D959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59" t="21683" r="31704" b="17374"/>
          <a:stretch/>
        </p:blipFill>
        <p:spPr>
          <a:xfrm>
            <a:off x="117278" y="325056"/>
            <a:ext cx="7401279" cy="616781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436DCF3-5336-034A-990B-BF0FD6A47BBF}"/>
              </a:ext>
            </a:extLst>
          </p:cNvPr>
          <p:cNvSpPr/>
          <p:nvPr/>
        </p:nvSpPr>
        <p:spPr>
          <a:xfrm>
            <a:off x="9047032" y="1717964"/>
            <a:ext cx="1011382" cy="369333"/>
          </a:xfrm>
          <a:prstGeom prst="rect">
            <a:avLst/>
          </a:prstGeom>
          <a:solidFill>
            <a:srgbClr val="FBE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DE63B1-A85C-9048-82D6-C7DAF6088D30}"/>
              </a:ext>
            </a:extLst>
          </p:cNvPr>
          <p:cNvSpPr/>
          <p:nvPr/>
        </p:nvSpPr>
        <p:spPr>
          <a:xfrm>
            <a:off x="9067812" y="2290764"/>
            <a:ext cx="1011382" cy="369333"/>
          </a:xfrm>
          <a:prstGeom prst="rect">
            <a:avLst/>
          </a:prstGeom>
          <a:solidFill>
            <a:srgbClr val="FED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4809E3-8A43-B64C-A3D3-B968D4AEC9E9}"/>
              </a:ext>
            </a:extLst>
          </p:cNvPr>
          <p:cNvSpPr/>
          <p:nvPr/>
        </p:nvSpPr>
        <p:spPr>
          <a:xfrm>
            <a:off x="9081665" y="4840092"/>
            <a:ext cx="1011382" cy="369333"/>
          </a:xfrm>
          <a:prstGeom prst="rect">
            <a:avLst/>
          </a:prstGeom>
          <a:solidFill>
            <a:srgbClr val="B850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110FE5-1506-CA46-B316-BB55BB4540DA}"/>
              </a:ext>
            </a:extLst>
          </p:cNvPr>
          <p:cNvSpPr/>
          <p:nvPr/>
        </p:nvSpPr>
        <p:spPr>
          <a:xfrm>
            <a:off x="9067812" y="2909919"/>
            <a:ext cx="1011382" cy="369333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6B3DFD-43E1-8A4B-A996-AA83D6E0CD7C}"/>
              </a:ext>
            </a:extLst>
          </p:cNvPr>
          <p:cNvSpPr/>
          <p:nvPr/>
        </p:nvSpPr>
        <p:spPr>
          <a:xfrm>
            <a:off x="9053958" y="3560850"/>
            <a:ext cx="1011382" cy="369333"/>
          </a:xfrm>
          <a:prstGeom prst="rect">
            <a:avLst/>
          </a:prstGeom>
          <a:solidFill>
            <a:srgbClr val="E0A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F325F1A-5BEE-234A-A83B-D4B7105FE065}"/>
              </a:ext>
            </a:extLst>
          </p:cNvPr>
          <p:cNvSpPr/>
          <p:nvPr/>
        </p:nvSpPr>
        <p:spPr>
          <a:xfrm>
            <a:off x="9067812" y="4180005"/>
            <a:ext cx="1011382" cy="369333"/>
          </a:xfrm>
          <a:prstGeom prst="rect">
            <a:avLst/>
          </a:prstGeom>
          <a:solidFill>
            <a:srgbClr val="EB0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9" name="左中括号 18">
            <a:extLst>
              <a:ext uri="{FF2B5EF4-FFF2-40B4-BE49-F238E27FC236}">
                <a16:creationId xmlns:a16="http://schemas.microsoft.com/office/drawing/2014/main" id="{82F740C6-B55E-974C-8E93-B619D02860CF}"/>
              </a:ext>
            </a:extLst>
          </p:cNvPr>
          <p:cNvSpPr/>
          <p:nvPr/>
        </p:nvSpPr>
        <p:spPr>
          <a:xfrm>
            <a:off x="8745251" y="1717964"/>
            <a:ext cx="138547" cy="1561288"/>
          </a:xfrm>
          <a:prstGeom prst="leftBracket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20" name="左中括号 19">
            <a:extLst>
              <a:ext uri="{FF2B5EF4-FFF2-40B4-BE49-F238E27FC236}">
                <a16:creationId xmlns:a16="http://schemas.microsoft.com/office/drawing/2014/main" id="{FCBBF09E-22A3-9D46-B217-E7C73189E7E5}"/>
              </a:ext>
            </a:extLst>
          </p:cNvPr>
          <p:cNvSpPr/>
          <p:nvPr/>
        </p:nvSpPr>
        <p:spPr>
          <a:xfrm>
            <a:off x="8756722" y="3648137"/>
            <a:ext cx="138547" cy="1561288"/>
          </a:xfrm>
          <a:prstGeom prst="leftBracket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3D0B2A-03F6-0F44-AC73-653B685E294C}"/>
              </a:ext>
            </a:extLst>
          </p:cNvPr>
          <p:cNvSpPr txBox="1"/>
          <p:nvPr/>
        </p:nvSpPr>
        <p:spPr>
          <a:xfrm>
            <a:off x="7472371" y="2152220"/>
            <a:ext cx="1379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ea typeface="PingFang SC" panose="020B0400000000000000" pitchFamily="34" charset="-122"/>
              </a:rPr>
              <a:t>Level A (rank</a:t>
            </a:r>
            <a:r>
              <a:rPr kumimoji="1" lang="zh-CN" altLang="en-US" sz="2000" dirty="0">
                <a:ea typeface="PingFang SC" panose="020B0400000000000000" pitchFamily="34" charset="-122"/>
              </a:rPr>
              <a:t> </a:t>
            </a:r>
            <a:r>
              <a:rPr kumimoji="1" lang="en-US" altLang="zh-CN" sz="2000" dirty="0">
                <a:ea typeface="PingFang SC" panose="020B0400000000000000" pitchFamily="34" charset="-122"/>
              </a:rPr>
              <a:t>8-12)</a:t>
            </a:r>
            <a:endParaRPr kumimoji="1" lang="zh-CN" altLang="en-US" sz="2000" dirty="0">
              <a:ea typeface="PingFang SC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361AC0-51C1-3B48-89C8-95A18B5355D9}"/>
              </a:ext>
            </a:extLst>
          </p:cNvPr>
          <p:cNvSpPr txBox="1"/>
          <p:nvPr/>
        </p:nvSpPr>
        <p:spPr>
          <a:xfrm>
            <a:off x="7550605" y="4244115"/>
            <a:ext cx="1178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ea typeface="PingFang SC" panose="020B0400000000000000" pitchFamily="34" charset="-122"/>
              </a:rPr>
              <a:t>Level</a:t>
            </a:r>
            <a:r>
              <a:rPr kumimoji="1" lang="zh-TW" altLang="en-US" sz="2000" dirty="0">
                <a:ea typeface="PingFang SC" panose="020B0400000000000000" pitchFamily="34" charset="-122"/>
              </a:rPr>
              <a:t> </a:t>
            </a:r>
            <a:r>
              <a:rPr kumimoji="1" lang="en-US" altLang="zh-CN" sz="2000" dirty="0">
                <a:ea typeface="PingFang SC" panose="020B0400000000000000" pitchFamily="34" charset="-122"/>
              </a:rPr>
              <a:t>B</a:t>
            </a:r>
          </a:p>
          <a:p>
            <a:r>
              <a:rPr kumimoji="1" lang="en-US" altLang="zh-CN" sz="2000" dirty="0">
                <a:ea typeface="PingFang SC" panose="020B0400000000000000" pitchFamily="34" charset="-122"/>
              </a:rPr>
              <a:t>(rank 6-7)</a:t>
            </a:r>
            <a:endParaRPr kumimoji="1" lang="zh-CN" altLang="en-US" sz="2000" dirty="0">
              <a:ea typeface="PingFang SC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DE8BDC9-2E12-0C4C-B855-E76344262477}"/>
              </a:ext>
            </a:extLst>
          </p:cNvPr>
          <p:cNvSpPr txBox="1"/>
          <p:nvPr/>
        </p:nvSpPr>
        <p:spPr>
          <a:xfrm>
            <a:off x="10186562" y="1697734"/>
            <a:ext cx="19119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2017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年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月初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-3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月底</a:t>
            </a:r>
            <a:endParaRPr kumimoji="1" lang="en-US" altLang="zh-TW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TW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2017</a:t>
            </a:r>
            <a:r>
              <a:rPr kumimoji="1" lang="zh-CN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年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月初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-4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月底</a:t>
            </a:r>
            <a:endParaRPr kumimoji="1" lang="en-US" altLang="zh-TW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2018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年 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月中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-4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月中</a:t>
            </a:r>
            <a:endParaRPr kumimoji="1" lang="en-US" altLang="zh-TW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2016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年  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月初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-2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月底</a:t>
            </a:r>
            <a:endParaRPr kumimoji="1" lang="en-US" altLang="zh-TW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2017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年  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月初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-4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月底 </a:t>
            </a:r>
            <a:endParaRPr kumimoji="1" lang="en-US" altLang="zh-TW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2018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年 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月中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-4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月中</a:t>
            </a:r>
            <a:endParaRPr kumimoji="1"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9C68BD-4AFE-2342-9F65-F6836732C45F}"/>
              </a:ext>
            </a:extLst>
          </p:cNvPr>
          <p:cNvSpPr txBox="1"/>
          <p:nvPr/>
        </p:nvSpPr>
        <p:spPr>
          <a:xfrm>
            <a:off x="8103850" y="325056"/>
            <a:ext cx="397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Arc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GIS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Pro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導入</a:t>
            </a:r>
            <a:r>
              <a:rPr kumimoji="1" lang="en-US" altLang="zh-TW" dirty="0">
                <a:latin typeface="PingFang SC" panose="020B0400000000000000" pitchFamily="34" charset="-122"/>
                <a:ea typeface="PingFang SC" panose="020B0400000000000000" pitchFamily="34" charset="-122"/>
              </a:rPr>
              <a:t>23</a:t>
            </a:r>
            <a:r>
              <a:rPr kumimoji="1" lang="zh-TW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個氣象站資料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680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BFF8608-322E-B547-A4B8-24E9EF2210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1A533F-4671-F945-A472-B7051AA1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台灣小麥現狀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F2911E-39C5-C246-BBA6-591FCD43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溫帶禾本科植物</a:t>
            </a:r>
            <a:r>
              <a:rPr lang="zh-TW" altLang="en-US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，目前台灣栽培最多的品種是 台中選</a:t>
            </a:r>
            <a:r>
              <a:rPr lang="en-US" altLang="zh-TW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2</a:t>
            </a:r>
            <a:r>
              <a:rPr lang="zh-TW" altLang="en-US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號（對高溫和長日照較鈍感）  </a:t>
            </a:r>
            <a:endParaRPr lang="en-US" altLang="zh-TW" dirty="0">
              <a:latin typeface="PingFang SC" panose="020B0400000000000000" pitchFamily="34" charset="-122"/>
              <a:ea typeface="PingFang SC" panose="020B0400000000000000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主要種植區位於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 </a:t>
            </a:r>
            <a:r>
              <a:rPr lang="zh-CN" altLang="en-US" b="1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台中大雅</a:t>
            </a:r>
            <a:r>
              <a:rPr lang="en-US" altLang="zh-CN" b="1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 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與</a:t>
            </a:r>
            <a:r>
              <a:rPr lang="zh-TW" altLang="en-US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 </a:t>
            </a:r>
            <a:r>
              <a:rPr lang="zh-CN" altLang="en-US" b="1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台南學甲</a:t>
            </a:r>
            <a:r>
              <a:rPr lang="zh-TW" altLang="en-US" b="1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 </a:t>
            </a:r>
            <a:r>
              <a:rPr lang="zh-TW" altLang="en-US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兩區，種植面積僅</a:t>
            </a:r>
            <a:r>
              <a:rPr lang="en-US" altLang="zh-TW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120</a:t>
            </a:r>
            <a:r>
              <a:rPr lang="zh-TW" altLang="en-US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公頃左右</a:t>
            </a:r>
            <a:endParaRPr lang="zh-CN" altLang="en-US" dirty="0">
              <a:latin typeface="PingFang SC" panose="020B0400000000000000" pitchFamily="34" charset="-122"/>
              <a:ea typeface="PingFang SC" panose="020B0400000000000000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氣候影響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小麥在台灣的食用量很高，但種植量卻很少，主要仰賴進口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B721EB-CC19-1742-B6F3-9263E6D81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694" t="15569" r="21257" b="22993"/>
          <a:stretch/>
        </p:blipFill>
        <p:spPr>
          <a:xfrm>
            <a:off x="100013" y="423811"/>
            <a:ext cx="1014413" cy="8895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EDCD41B-CE3B-8F4D-989E-C199EF8D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822C32F-6269-1D44-A0BE-355CCB6A19D0}"/>
              </a:ext>
            </a:extLst>
          </p:cNvPr>
          <p:cNvSpPr txBox="1"/>
          <p:nvPr/>
        </p:nvSpPr>
        <p:spPr>
          <a:xfrm>
            <a:off x="7068576" y="6291432"/>
            <a:ext cx="3498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Source: 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陳筱鈞</a:t>
            </a:r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,2013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）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793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98EA422-8183-8B4D-BE6F-1FEC2E3F7B0A}"/>
              </a:ext>
            </a:extLst>
          </p:cNvPr>
          <p:cNvSpPr txBox="1"/>
          <p:nvPr/>
        </p:nvSpPr>
        <p:spPr>
          <a:xfrm>
            <a:off x="526468" y="207814"/>
            <a:ext cx="581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>
                <a:latin typeface="DengXian" panose="02010600030101010101" pitchFamily="2" charset="-122"/>
                <a:ea typeface="DengXian" panose="02010600030101010101" pitchFamily="2" charset="-122"/>
              </a:rPr>
              <a:t>結果 </a:t>
            </a:r>
            <a:endParaRPr kumimoji="1" lang="zh-CN" altLang="en-US" sz="28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4" name="圖片 12">
            <a:extLst>
              <a:ext uri="{FF2B5EF4-FFF2-40B4-BE49-F238E27FC236}">
                <a16:creationId xmlns:a16="http://schemas.microsoft.com/office/drawing/2014/main" id="{8B029D14-7064-9B46-8561-CD5C1AE5D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035877F-4C79-F046-AEB1-76C2C2B28B77}"/>
              </a:ext>
            </a:extLst>
          </p:cNvPr>
          <p:cNvSpPr/>
          <p:nvPr/>
        </p:nvSpPr>
        <p:spPr>
          <a:xfrm>
            <a:off x="-2" y="28136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導入台中</a:t>
            </a:r>
            <a:r>
              <a:rPr kumimoji="1" lang="en-US" altLang="zh-TW" b="1" dirty="0">
                <a:latin typeface="DengXian" panose="02010600030101010101" pitchFamily="2" charset="-122"/>
                <a:ea typeface="DengXian" panose="02010600030101010101" pitchFamily="2" charset="-122"/>
              </a:rPr>
              <a:t>19</a:t>
            </a:r>
            <a:r>
              <a:rPr kumimoji="1" lang="zh-TW" alt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個氣象站資料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36DCF3-5336-034A-990B-BF0FD6A47BBF}"/>
              </a:ext>
            </a:extLst>
          </p:cNvPr>
          <p:cNvSpPr/>
          <p:nvPr/>
        </p:nvSpPr>
        <p:spPr>
          <a:xfrm>
            <a:off x="8888721" y="458503"/>
            <a:ext cx="1011382" cy="369333"/>
          </a:xfrm>
          <a:prstGeom prst="rect">
            <a:avLst/>
          </a:prstGeom>
          <a:solidFill>
            <a:srgbClr val="FBE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DE63B1-A85C-9048-82D6-C7DAF6088D30}"/>
              </a:ext>
            </a:extLst>
          </p:cNvPr>
          <p:cNvSpPr/>
          <p:nvPr/>
        </p:nvSpPr>
        <p:spPr>
          <a:xfrm>
            <a:off x="8909501" y="1031303"/>
            <a:ext cx="1011382" cy="369333"/>
          </a:xfrm>
          <a:prstGeom prst="rect">
            <a:avLst/>
          </a:prstGeom>
          <a:solidFill>
            <a:srgbClr val="FED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4809E3-8A43-B64C-A3D3-B968D4AEC9E9}"/>
              </a:ext>
            </a:extLst>
          </p:cNvPr>
          <p:cNvSpPr/>
          <p:nvPr/>
        </p:nvSpPr>
        <p:spPr>
          <a:xfrm>
            <a:off x="8923354" y="3580631"/>
            <a:ext cx="1011382" cy="369333"/>
          </a:xfrm>
          <a:prstGeom prst="rect">
            <a:avLst/>
          </a:prstGeom>
          <a:solidFill>
            <a:srgbClr val="B850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110FE5-1506-CA46-B316-BB55BB4540DA}"/>
              </a:ext>
            </a:extLst>
          </p:cNvPr>
          <p:cNvSpPr/>
          <p:nvPr/>
        </p:nvSpPr>
        <p:spPr>
          <a:xfrm>
            <a:off x="8909501" y="1650458"/>
            <a:ext cx="1011382" cy="369333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6B3DFD-43E1-8A4B-A996-AA83D6E0CD7C}"/>
              </a:ext>
            </a:extLst>
          </p:cNvPr>
          <p:cNvSpPr/>
          <p:nvPr/>
        </p:nvSpPr>
        <p:spPr>
          <a:xfrm>
            <a:off x="8895647" y="2301389"/>
            <a:ext cx="1011382" cy="369333"/>
          </a:xfrm>
          <a:prstGeom prst="rect">
            <a:avLst/>
          </a:prstGeom>
          <a:solidFill>
            <a:srgbClr val="D88683">
              <a:alpha val="952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F325F1A-5BEE-234A-A83B-D4B7105FE065}"/>
              </a:ext>
            </a:extLst>
          </p:cNvPr>
          <p:cNvSpPr/>
          <p:nvPr/>
        </p:nvSpPr>
        <p:spPr>
          <a:xfrm>
            <a:off x="8909501" y="2920544"/>
            <a:ext cx="1011382" cy="369333"/>
          </a:xfrm>
          <a:prstGeom prst="rect">
            <a:avLst/>
          </a:prstGeom>
          <a:solidFill>
            <a:srgbClr val="EB0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9" name="左中括号 18">
            <a:extLst>
              <a:ext uri="{FF2B5EF4-FFF2-40B4-BE49-F238E27FC236}">
                <a16:creationId xmlns:a16="http://schemas.microsoft.com/office/drawing/2014/main" id="{82F740C6-B55E-974C-8E93-B619D02860CF}"/>
              </a:ext>
            </a:extLst>
          </p:cNvPr>
          <p:cNvSpPr/>
          <p:nvPr/>
        </p:nvSpPr>
        <p:spPr>
          <a:xfrm>
            <a:off x="8585398" y="458503"/>
            <a:ext cx="138547" cy="1561288"/>
          </a:xfrm>
          <a:prstGeom prst="leftBracket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20" name="左中括号 19">
            <a:extLst>
              <a:ext uri="{FF2B5EF4-FFF2-40B4-BE49-F238E27FC236}">
                <a16:creationId xmlns:a16="http://schemas.microsoft.com/office/drawing/2014/main" id="{FCBBF09E-22A3-9D46-B217-E7C73189E7E5}"/>
              </a:ext>
            </a:extLst>
          </p:cNvPr>
          <p:cNvSpPr/>
          <p:nvPr/>
        </p:nvSpPr>
        <p:spPr>
          <a:xfrm>
            <a:off x="8583023" y="2388676"/>
            <a:ext cx="138547" cy="1561288"/>
          </a:xfrm>
          <a:prstGeom prst="leftBracket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3D0B2A-03F6-0F44-AC73-653B685E294C}"/>
              </a:ext>
            </a:extLst>
          </p:cNvPr>
          <p:cNvSpPr txBox="1"/>
          <p:nvPr/>
        </p:nvSpPr>
        <p:spPr>
          <a:xfrm>
            <a:off x="7278965" y="892759"/>
            <a:ext cx="135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ea typeface="PingFang SC" panose="020B0400000000000000" pitchFamily="34" charset="-122"/>
              </a:rPr>
              <a:t>Level A (rank</a:t>
            </a:r>
            <a:r>
              <a:rPr kumimoji="1" lang="zh-CN" altLang="en-US" sz="2000" dirty="0">
                <a:ea typeface="PingFang SC" panose="020B0400000000000000" pitchFamily="34" charset="-122"/>
              </a:rPr>
              <a:t> </a:t>
            </a:r>
            <a:r>
              <a:rPr kumimoji="1" lang="en-US" altLang="zh-CN" sz="2000" dirty="0">
                <a:ea typeface="PingFang SC" panose="020B0400000000000000" pitchFamily="34" charset="-122"/>
              </a:rPr>
              <a:t>8-12)</a:t>
            </a:r>
            <a:endParaRPr kumimoji="1" lang="zh-CN" altLang="en-US" sz="2000" dirty="0">
              <a:ea typeface="PingFang SC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361AC0-51C1-3B48-89C8-95A18B5355D9}"/>
              </a:ext>
            </a:extLst>
          </p:cNvPr>
          <p:cNvSpPr txBox="1"/>
          <p:nvPr/>
        </p:nvSpPr>
        <p:spPr>
          <a:xfrm>
            <a:off x="7350531" y="2984654"/>
            <a:ext cx="1178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ea typeface="PingFang SC" panose="020B0400000000000000" pitchFamily="34" charset="-122"/>
              </a:rPr>
              <a:t>Level B</a:t>
            </a:r>
            <a:r>
              <a:rPr kumimoji="1" lang="zh-TW" altLang="en-US" sz="2000" dirty="0"/>
              <a:t> </a:t>
            </a:r>
            <a:r>
              <a:rPr kumimoji="1" lang="en-US" altLang="zh-CN" sz="2000" dirty="0">
                <a:ea typeface="PingFang SC" panose="020B0400000000000000" pitchFamily="34" charset="-122"/>
              </a:rPr>
              <a:t>(rank 6-7)</a:t>
            </a:r>
            <a:endParaRPr kumimoji="1" lang="zh-CN" altLang="en-US" sz="2000" dirty="0">
              <a:ea typeface="PingFang SC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DE8BDC9-2E12-0C4C-B855-E76344262477}"/>
              </a:ext>
            </a:extLst>
          </p:cNvPr>
          <p:cNvSpPr txBox="1"/>
          <p:nvPr/>
        </p:nvSpPr>
        <p:spPr>
          <a:xfrm>
            <a:off x="10028251" y="438273"/>
            <a:ext cx="19119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2017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年 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月初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-3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月底</a:t>
            </a:r>
            <a:endParaRPr kumimoji="1" lang="en-US" altLang="zh-TW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TW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2017</a:t>
            </a:r>
            <a:r>
              <a:rPr kumimoji="1" lang="zh-CN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年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 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月初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-4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月底</a:t>
            </a:r>
            <a:endParaRPr kumimoji="1" lang="en-US" altLang="zh-TW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2018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年  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月中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-4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月中</a:t>
            </a:r>
            <a:endParaRPr kumimoji="1" lang="en-US" altLang="zh-TW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2016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年  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月初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-2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月底</a:t>
            </a:r>
            <a:endParaRPr kumimoji="1" lang="en-US" altLang="zh-TW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2017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年  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月初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-4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月底 </a:t>
            </a:r>
            <a:endParaRPr kumimoji="1" lang="en-US" altLang="zh-TW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2018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年  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月中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-4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月中</a:t>
            </a:r>
            <a:endParaRPr kumimoji="1"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C0EDA4-3191-0C4A-9283-F3958AEC21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85" t="29173" r="35482" b="17829"/>
          <a:stretch/>
        </p:blipFill>
        <p:spPr>
          <a:xfrm>
            <a:off x="-596246" y="42441"/>
            <a:ext cx="7918609" cy="680125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58C8D7A-EC4B-D848-BDAE-28998774B1CB}"/>
              </a:ext>
            </a:extLst>
          </p:cNvPr>
          <p:cNvSpPr/>
          <p:nvPr/>
        </p:nvSpPr>
        <p:spPr>
          <a:xfrm>
            <a:off x="8266815" y="4411942"/>
            <a:ext cx="730341" cy="363217"/>
          </a:xfrm>
          <a:prstGeom prst="rect">
            <a:avLst/>
          </a:prstGeom>
          <a:solidFill>
            <a:srgbClr val="AD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A748FB6-68C5-024B-99B0-A7DAD2447B59}"/>
              </a:ext>
            </a:extLst>
          </p:cNvPr>
          <p:cNvSpPr/>
          <p:nvPr/>
        </p:nvSpPr>
        <p:spPr>
          <a:xfrm>
            <a:off x="8241596" y="6069744"/>
            <a:ext cx="730341" cy="363217"/>
          </a:xfrm>
          <a:prstGeom prst="rect">
            <a:avLst/>
          </a:prstGeom>
          <a:solidFill>
            <a:srgbClr val="C19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64E0D6E-66BF-904E-8D3D-66624045217A}"/>
              </a:ext>
            </a:extLst>
          </p:cNvPr>
          <p:cNvSpPr/>
          <p:nvPr/>
        </p:nvSpPr>
        <p:spPr>
          <a:xfrm>
            <a:off x="8241597" y="5505832"/>
            <a:ext cx="730341" cy="363217"/>
          </a:xfrm>
          <a:prstGeom prst="rect">
            <a:avLst/>
          </a:prstGeom>
          <a:solidFill>
            <a:srgbClr val="BBA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8706FCB-B683-DA4D-9899-09D3856C9050}"/>
              </a:ext>
            </a:extLst>
          </p:cNvPr>
          <p:cNvSpPr/>
          <p:nvPr/>
        </p:nvSpPr>
        <p:spPr>
          <a:xfrm>
            <a:off x="8241598" y="4958887"/>
            <a:ext cx="730341" cy="363217"/>
          </a:xfrm>
          <a:prstGeom prst="rect">
            <a:avLst/>
          </a:prstGeom>
          <a:solidFill>
            <a:srgbClr val="FBE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70F5D75-3C7D-CA47-977C-DCF59BF94E87}"/>
              </a:ext>
            </a:extLst>
          </p:cNvPr>
          <p:cNvSpPr txBox="1"/>
          <p:nvPr/>
        </p:nvSpPr>
        <p:spPr>
          <a:xfrm>
            <a:off x="7481665" y="4365501"/>
            <a:ext cx="553998" cy="21423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土壤分類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C7907FA-FBD2-F34D-A206-604BF4890E11}"/>
              </a:ext>
            </a:extLst>
          </p:cNvPr>
          <p:cNvSpPr txBox="1"/>
          <p:nvPr/>
        </p:nvSpPr>
        <p:spPr>
          <a:xfrm>
            <a:off x="9279847" y="4357318"/>
            <a:ext cx="25495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沖積土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紅壤</a:t>
            </a:r>
            <a:r>
              <a:rPr kumimoji="1" lang="zh-TW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  </a:t>
            </a:r>
            <a:endParaRPr kumimoji="1" lang="en-US" altLang="zh-CN" dirty="0">
              <a:highlight>
                <a:srgbClr val="FFFF00"/>
              </a:highligh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崩積土 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石質土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E4DD454-26AA-EE4B-A06B-299FC550DE86}"/>
              </a:ext>
            </a:extLst>
          </p:cNvPr>
          <p:cNvSpPr/>
          <p:nvPr/>
        </p:nvSpPr>
        <p:spPr>
          <a:xfrm>
            <a:off x="1617785" y="3692540"/>
            <a:ext cx="1350500" cy="2047080"/>
          </a:xfrm>
          <a:prstGeom prst="ellipse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0D8A20D-9BB6-7A42-9F3F-5F71149E05B2}"/>
              </a:ext>
            </a:extLst>
          </p:cNvPr>
          <p:cNvSpPr txBox="1"/>
          <p:nvPr/>
        </p:nvSpPr>
        <p:spPr>
          <a:xfrm>
            <a:off x="-72407" y="14306"/>
            <a:ext cx="994273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zh-CN" dirty="0"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大雅區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台中市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北屯區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北區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南屯區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西屯區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dirty="0">
              <a:ea typeface="PingFang SC" panose="020B0400000000000000" pitchFamily="34" charset="-122"/>
            </a:endParaRPr>
          </a:p>
          <a:p>
            <a:endParaRPr kumimoji="1" lang="zh-CN" altLang="en-US" dirty="0">
              <a:ea typeface="PingFang SC" panose="020B0400000000000000" pitchFamily="34" charset="-122"/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FBEAFEB9-D85B-6E49-B098-650836C2FCC7}"/>
              </a:ext>
            </a:extLst>
          </p:cNvPr>
          <p:cNvCxnSpPr>
            <a:cxnSpLocks/>
          </p:cNvCxnSpPr>
          <p:nvPr/>
        </p:nvCxnSpPr>
        <p:spPr>
          <a:xfrm flipH="1" flipV="1">
            <a:off x="994271" y="2019791"/>
            <a:ext cx="760022" cy="1002545"/>
          </a:xfrm>
          <a:prstGeom prst="straightConnector1">
            <a:avLst/>
          </a:prstGeom>
          <a:ln w="1270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102BCD43-E160-7E4E-A18F-8DB3B9E8EAC7}"/>
              </a:ext>
            </a:extLst>
          </p:cNvPr>
          <p:cNvSpPr/>
          <p:nvPr/>
        </p:nvSpPr>
        <p:spPr>
          <a:xfrm>
            <a:off x="10761786" y="337625"/>
            <a:ext cx="506437" cy="381234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pic>
        <p:nvPicPr>
          <p:cNvPr id="37" name="图形 36" descr="竖起的大拇指手势 ">
            <a:extLst>
              <a:ext uri="{FF2B5EF4-FFF2-40B4-BE49-F238E27FC236}">
                <a16:creationId xmlns:a16="http://schemas.microsoft.com/office/drawing/2014/main" id="{0051AD06-41A9-6C4E-BBE4-7A05E90FC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9218" y="4317457"/>
            <a:ext cx="414997" cy="41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8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795787C6-7DC5-B541-99EC-3E7A0E4CDB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16260F5-A21D-1F46-993E-722F4BA8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575" y="18255"/>
            <a:ext cx="8393893" cy="1345596"/>
          </a:xfrm>
        </p:spPr>
        <p:txBody>
          <a:bodyPr>
            <a:normAutofit/>
          </a:bodyPr>
          <a:lstStyle/>
          <a:p>
            <a:r>
              <a:rPr kumimoji="1" lang="zh-TW" altLang="en-US" sz="3600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 </a:t>
            </a:r>
            <a:r>
              <a:rPr kumimoji="1" lang="zh-TW" altLang="en-US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結論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1614803-89FA-3F44-9E6E-98668163D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D74B0C7E-AE4E-0E42-A515-C970FD45B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76" y="1225745"/>
            <a:ext cx="11490324" cy="51020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適宜的播種時間</a:t>
            </a:r>
            <a:endParaRPr lang="en-US" altLang="zh-TW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Level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A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和</a:t>
            </a: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Level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B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的充實期落在</a:t>
            </a: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月初</a:t>
            </a: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-2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月中旬，</a:t>
            </a:r>
            <a:endParaRPr lang="en-US" altLang="zh-TW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所以</a:t>
            </a:r>
            <a:r>
              <a:rPr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建議播種時間是</a:t>
            </a:r>
            <a:r>
              <a:rPr lang="en-US" altLang="zh-TW" sz="24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11</a:t>
            </a:r>
            <a:r>
              <a:rPr lang="zh-TW" altLang="en-US" sz="24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月初</a:t>
            </a:r>
            <a:r>
              <a:rPr lang="en-US" altLang="zh-TW" sz="24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-12</a:t>
            </a:r>
            <a:r>
              <a:rPr lang="zh-TW" altLang="en-US" sz="24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月中旬</a:t>
            </a:r>
            <a:r>
              <a:rPr lang="zh-CN" altLang="en-US" sz="24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（与陳筱鈞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2013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文中提到的時間一致</a:t>
            </a:r>
            <a:r>
              <a:rPr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endParaRPr lang="en-US" altLang="zh-TW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適宜種植地區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zh-TW" altLang="en-US" sz="2400" dirty="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可細化到里，鄉，甚至路）</a:t>
            </a:r>
            <a:endParaRPr lang="en-US" altLang="zh-TW" sz="2400" dirty="0">
              <a:solidFill>
                <a:schemeClr val="accent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大雅區、台中市區、北屯區、北區、南屯區、西屯區、和平區</a:t>
            </a:r>
            <a:endParaRPr lang="en-US" altLang="zh-TW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zh-TW" sz="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zh-TW" sz="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0" name="图形 19" descr="带齿轮的头部">
            <a:extLst>
              <a:ext uri="{FF2B5EF4-FFF2-40B4-BE49-F238E27FC236}">
                <a16:creationId xmlns:a16="http://schemas.microsoft.com/office/drawing/2014/main" id="{CE3AFC1B-FB38-154B-94B8-094279989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725" y="233853"/>
            <a:ext cx="758039" cy="75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31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22D4B1B-85DC-EC44-82BE-1C512CB2B2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86E309-6FF9-CE43-AE65-72562E325A66}"/>
              </a:ext>
            </a:extLst>
          </p:cNvPr>
          <p:cNvSpPr/>
          <p:nvPr/>
        </p:nvSpPr>
        <p:spPr>
          <a:xfrm>
            <a:off x="2119823" y="1174126"/>
            <a:ext cx="7952354" cy="4509748"/>
          </a:xfrm>
          <a:prstGeom prst="rect">
            <a:avLst/>
          </a:prstGeom>
          <a:solidFill>
            <a:schemeClr val="lt1">
              <a:alpha val="8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A505285-4235-A041-8DA8-85EB8600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2724" y="3020322"/>
            <a:ext cx="4786552" cy="18712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TW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kumimoji="1" lang="zh-TW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計算方法與視覺化</a:t>
            </a:r>
            <a:endParaRPr kumimoji="1" lang="en-US" altLang="zh-TW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 algn="ctr">
              <a:buNone/>
            </a:pP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 algn="ctr">
              <a:buNone/>
            </a:pP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 algn="ctr">
              <a:buNone/>
            </a:pPr>
            <a:endParaRPr kumimoji="1" lang="zh-CN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E1A4954-49B3-144A-A905-5BE97192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096" y="6349564"/>
            <a:ext cx="1485675" cy="31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23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36E1D4C-8D5F-0248-AEA9-6F9114C6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5" y="464318"/>
            <a:ext cx="433070" cy="433070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8B4476A7-D291-9242-97FE-1A3E4110ACE1}"/>
              </a:ext>
            </a:extLst>
          </p:cNvPr>
          <p:cNvSpPr txBox="1">
            <a:spLocks/>
          </p:cNvSpPr>
          <p:nvPr/>
        </p:nvSpPr>
        <p:spPr>
          <a:xfrm>
            <a:off x="701333" y="145826"/>
            <a:ext cx="10515600" cy="751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分級方法與步驟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2D54A1-A6FE-CC4D-BCC6-BC12A5C67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33" y="1235093"/>
            <a:ext cx="10896600" cy="1016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2DC61B1-0E1D-AD48-9623-2A60C5322E9F}"/>
              </a:ext>
            </a:extLst>
          </p:cNvPr>
          <p:cNvSpPr txBox="1"/>
          <p:nvPr/>
        </p:nvSpPr>
        <p:spPr>
          <a:xfrm>
            <a:off x="408729" y="2380549"/>
            <a:ext cx="8484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分級步驟</a:t>
            </a:r>
            <a:endParaRPr kumimoji="1" lang="en-US" altLang="zh-TW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>
              <a:buAutoNum type="arabicPeriod"/>
            </a:pPr>
            <a:r>
              <a:rPr kumimoji="1" lang="zh-TW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</a:t>
            </a:r>
            <a:r>
              <a:rPr kumimoji="1" lang="en-US" altLang="zh-TW" dirty="0">
                <a:latin typeface="PingFang SC" panose="020B0400000000000000" pitchFamily="34" charset="-122"/>
                <a:ea typeface="PingFang SC" panose="020B0400000000000000" pitchFamily="34" charset="-122"/>
              </a:rPr>
              <a:t>R</a:t>
            </a:r>
            <a:r>
              <a:rPr kumimoji="1" lang="zh-TW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計算</a:t>
            </a:r>
            <a:r>
              <a:rPr kumimoji="1" lang="en-US" altLang="zh-TW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Sum ranking</a:t>
            </a:r>
            <a:r>
              <a:rPr kumimoji="1" lang="zh-TW" altLang="en-US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TW" dirty="0">
                <a:latin typeface="PingFang SC" panose="020B0400000000000000" pitchFamily="34" charset="-122"/>
                <a:ea typeface="PingFang SC" panose="020B0400000000000000" pitchFamily="34" charset="-122"/>
              </a:rPr>
              <a:t>=</a:t>
            </a:r>
            <a:r>
              <a:rPr kumimoji="1" lang="zh-TW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zh-TW" altLang="en-US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溫度</a:t>
            </a:r>
            <a:r>
              <a:rPr kumimoji="1" lang="en-US" altLang="zh-TW" dirty="0">
                <a:latin typeface="PingFang SC" panose="020B0400000000000000" pitchFamily="34" charset="-122"/>
                <a:ea typeface="PingFang SC" panose="020B0400000000000000" pitchFamily="34" charset="-122"/>
              </a:rPr>
              <a:t>rank+</a:t>
            </a:r>
            <a:r>
              <a:rPr kumimoji="1" lang="zh-TW" altLang="en-US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濕度</a:t>
            </a:r>
            <a:r>
              <a:rPr kumimoji="1" lang="en-US" altLang="zh-TW" dirty="0">
                <a:latin typeface="PingFang SC" panose="020B0400000000000000" pitchFamily="34" charset="-122"/>
                <a:ea typeface="PingFang SC" panose="020B0400000000000000" pitchFamily="34" charset="-122"/>
              </a:rPr>
              <a:t>rank</a:t>
            </a:r>
            <a:r>
              <a:rPr kumimoji="1" lang="en-US" altLang="zh-TW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 </a:t>
            </a:r>
          </a:p>
          <a:p>
            <a:pPr marL="342900" indent="-342900">
              <a:buAutoNum type="arabicPeriod"/>
            </a:pPr>
            <a:r>
              <a:rPr kumimoji="1" lang="zh-TW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根據</a:t>
            </a:r>
            <a:r>
              <a:rPr kumimoji="1" lang="en-US" altLang="zh-TW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Sum</a:t>
            </a:r>
            <a:r>
              <a:rPr kumimoji="1" lang="zh-TW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 </a:t>
            </a:r>
            <a:r>
              <a:rPr kumimoji="1" lang="en-US" altLang="zh-TW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ranking </a:t>
            </a:r>
            <a:r>
              <a:rPr kumimoji="1" lang="zh-TW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的</a:t>
            </a:r>
            <a:r>
              <a:rPr kumimoji="1" lang="zh-TW" altLang="en-US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表現數量</a:t>
            </a:r>
            <a:r>
              <a:rPr kumimoji="1" lang="zh-TW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分為</a:t>
            </a:r>
            <a:r>
              <a:rPr kumimoji="1" lang="en-US" altLang="zh-TW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3 level</a:t>
            </a:r>
            <a:r>
              <a:rPr kumimoji="1" lang="zh-TW" altLang="en-US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(A,B C)</a:t>
            </a:r>
            <a:r>
              <a:rPr kumimoji="1" lang="zh-TW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以對行政區分級</a:t>
            </a:r>
            <a:endParaRPr kumimoji="1" lang="en-US" altLang="zh-TW" dirty="0">
              <a:latin typeface="PingFang SC" panose="020B0400000000000000" pitchFamily="34" charset="-122"/>
              <a:ea typeface="PingFang SC" panose="020B0400000000000000" pitchFamily="34" charset="-122"/>
              <a:sym typeface="Wingdings" pitchFamily="2" charset="2"/>
            </a:endParaRPr>
          </a:p>
          <a:p>
            <a:pPr marL="342900" indent="-342900">
              <a:buAutoNum type="arabicPeriod"/>
            </a:pPr>
            <a:r>
              <a:rPr kumimoji="1" lang="zh-TW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畫出</a:t>
            </a:r>
            <a:r>
              <a:rPr kumimoji="1" lang="en-US" altLang="zh-TW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3level</a:t>
            </a:r>
            <a:r>
              <a:rPr kumimoji="1" lang="zh-TW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計算</a:t>
            </a:r>
            <a:r>
              <a:rPr kumimoji="1" lang="en-US" altLang="zh-TW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Venn</a:t>
            </a:r>
            <a:r>
              <a:rPr kumimoji="1" lang="zh-TW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 </a:t>
            </a:r>
            <a:r>
              <a:rPr kumimoji="1" lang="en-US" altLang="zh-TW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diagram</a:t>
            </a:r>
          </a:p>
          <a:p>
            <a:pPr marL="342900" indent="-342900">
              <a:buAutoNum type="arabicPeriod"/>
            </a:pPr>
            <a:r>
              <a:rPr kumimoji="1" lang="zh-TW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將分級結果串聯</a:t>
            </a:r>
            <a:r>
              <a:rPr kumimoji="1" lang="en-US" altLang="zh-TW" dirty="0">
                <a:latin typeface="PingFang SC" panose="020B0400000000000000" pitchFamily="34" charset="-122"/>
                <a:ea typeface="PingFang SC" panose="020B0400000000000000" pitchFamily="34" charset="-122"/>
              </a:rPr>
              <a:t>API</a:t>
            </a:r>
            <a:r>
              <a:rPr kumimoji="1" lang="zh-TW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，以</a:t>
            </a:r>
            <a:r>
              <a:rPr kumimoji="1" lang="zh-TW" altLang="en-US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地圖視覺化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F71C79A-2260-AB4E-B897-234C3E1465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645"/>
          <a:stretch/>
        </p:blipFill>
        <p:spPr>
          <a:xfrm>
            <a:off x="408729" y="4502525"/>
            <a:ext cx="8209177" cy="213310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F0F6183-FE15-B149-A193-98BF4A724238}"/>
              </a:ext>
            </a:extLst>
          </p:cNvPr>
          <p:cNvSpPr txBox="1"/>
          <p:nvPr/>
        </p:nvSpPr>
        <p:spPr>
          <a:xfrm>
            <a:off x="8206311" y="2795549"/>
            <a:ext cx="226778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Level A:</a:t>
            </a:r>
            <a:r>
              <a:rPr kumimoji="1"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rank 0-4</a:t>
            </a:r>
          </a:p>
          <a:p>
            <a:r>
              <a:rPr kumimoji="1"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Level B:</a:t>
            </a:r>
            <a:r>
              <a:rPr kumimoji="1"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rank 5-8</a:t>
            </a:r>
          </a:p>
          <a:p>
            <a:r>
              <a:rPr kumimoji="1"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kumimoji="1"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C: rank 9-12</a:t>
            </a:r>
            <a:endParaRPr kumimoji="1"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0D14E68-99B1-7745-9DB2-2D55062A7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4096" y="6349564"/>
            <a:ext cx="1485675" cy="31514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F063D72-9C4C-BB49-AC35-E54B621523DD}"/>
              </a:ext>
            </a:extLst>
          </p:cNvPr>
          <p:cNvSpPr/>
          <p:nvPr/>
        </p:nvSpPr>
        <p:spPr>
          <a:xfrm>
            <a:off x="10199381" y="1129385"/>
            <a:ext cx="1171059" cy="1244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0F92E7A-7954-DD40-8164-56D67BCE15BF}"/>
              </a:ext>
            </a:extLst>
          </p:cNvPr>
          <p:cNvSpPr txBox="1"/>
          <p:nvPr/>
        </p:nvSpPr>
        <p:spPr>
          <a:xfrm>
            <a:off x="8893478" y="4638907"/>
            <a:ext cx="2023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Example.</a:t>
            </a:r>
          </a:p>
          <a:p>
            <a:r>
              <a:rPr kumimoji="1" lang="zh-TW" altLang="en-US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后里區，大里區和大甲區在</a:t>
            </a:r>
            <a:r>
              <a:rPr kumimoji="1" lang="en-US" altLang="zh-TW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level</a:t>
            </a:r>
            <a:r>
              <a:rPr kumimoji="1" lang="zh-TW" altLang="en-US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TW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kumimoji="1" lang="zh-TW" altLang="en-US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表現最多</a:t>
            </a:r>
            <a:endParaRPr kumimoji="1" lang="en-US" altLang="zh-TW" dirty="0">
              <a:solidFill>
                <a:srgbClr val="0070C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4" name="右大括弧 13">
            <a:extLst>
              <a:ext uri="{FF2B5EF4-FFF2-40B4-BE49-F238E27FC236}">
                <a16:creationId xmlns:a16="http://schemas.microsoft.com/office/drawing/2014/main" id="{1F73A4CF-830A-CA4C-8695-45A889860ED6}"/>
              </a:ext>
            </a:extLst>
          </p:cNvPr>
          <p:cNvSpPr/>
          <p:nvPr/>
        </p:nvSpPr>
        <p:spPr>
          <a:xfrm>
            <a:off x="8588059" y="4813785"/>
            <a:ext cx="212943" cy="75529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右大括弧 14">
            <a:extLst>
              <a:ext uri="{FF2B5EF4-FFF2-40B4-BE49-F238E27FC236}">
                <a16:creationId xmlns:a16="http://schemas.microsoft.com/office/drawing/2014/main" id="{DF4936FF-9F86-7345-8FF6-85403D3E994C}"/>
              </a:ext>
            </a:extLst>
          </p:cNvPr>
          <p:cNvSpPr/>
          <p:nvPr/>
        </p:nvSpPr>
        <p:spPr>
          <a:xfrm rot="16200000">
            <a:off x="4901989" y="895105"/>
            <a:ext cx="429018" cy="694546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C971A86-1DD1-234E-996D-C94C223BFB78}"/>
              </a:ext>
            </a:extLst>
          </p:cNvPr>
          <p:cNvSpPr txBox="1"/>
          <p:nvPr/>
        </p:nvSpPr>
        <p:spPr>
          <a:xfrm>
            <a:off x="3982606" y="3809761"/>
            <a:ext cx="226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kumimoji="1" lang="zh-TW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TW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 Rank 0-4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152ACA1-DB41-AE40-9EDB-AF9E7337741C}"/>
              </a:ext>
            </a:extLst>
          </p:cNvPr>
          <p:cNvSpPr txBox="1"/>
          <p:nvPr/>
        </p:nvSpPr>
        <p:spPr>
          <a:xfrm>
            <a:off x="3856020" y="5090443"/>
            <a:ext cx="828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FF0000"/>
                </a:solidFill>
                <a:latin typeface="+mn-ea"/>
              </a:rPr>
              <a:t>表現數量</a:t>
            </a:r>
            <a:endParaRPr kumimoji="1" lang="en-US" altLang="zh-TW" sz="12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0240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A51FDE2E-D075-B641-883E-8D8B47583B38}"/>
              </a:ext>
            </a:extLst>
          </p:cNvPr>
          <p:cNvGrpSpPr/>
          <p:nvPr/>
        </p:nvGrpSpPr>
        <p:grpSpPr>
          <a:xfrm>
            <a:off x="289770" y="1613467"/>
            <a:ext cx="5842075" cy="4323881"/>
            <a:chOff x="5978700" y="1553800"/>
            <a:chExt cx="5842075" cy="4323881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2D0D3CD1-798C-174B-9113-43FCEA4D61B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8700" y="1553800"/>
              <a:ext cx="5727600" cy="385199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EE5174D-AA6D-8F4D-B728-AEFCCD0F063B}"/>
                </a:ext>
              </a:extLst>
            </p:cNvPr>
            <p:cNvSpPr/>
            <p:nvPr/>
          </p:nvSpPr>
          <p:spPr>
            <a:xfrm>
              <a:off x="10484375" y="2063304"/>
              <a:ext cx="1336400" cy="32408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A470EC6-9DC8-174A-822A-67771D6E5B0A}"/>
                </a:ext>
              </a:extLst>
            </p:cNvPr>
            <p:cNvSpPr txBox="1"/>
            <p:nvPr/>
          </p:nvSpPr>
          <p:spPr>
            <a:xfrm>
              <a:off x="6096000" y="5508349"/>
              <a:ext cx="4833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b="1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東勢，大里，太平區</a:t>
              </a:r>
              <a:r>
                <a:rPr kumimoji="1" lang="zh-TW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在</a:t>
              </a:r>
              <a:r>
                <a:rPr kumimoji="1" lang="zh-TW" altLang="en-US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平均值</a:t>
              </a:r>
              <a:r>
                <a:rPr kumimoji="1" lang="zh-TW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表現最多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F5E78193-CDE2-9045-B680-1483C60D955F}"/>
              </a:ext>
            </a:extLst>
          </p:cNvPr>
          <p:cNvGrpSpPr/>
          <p:nvPr/>
        </p:nvGrpSpPr>
        <p:grpSpPr>
          <a:xfrm>
            <a:off x="6174632" y="1699964"/>
            <a:ext cx="5846560" cy="4237384"/>
            <a:chOff x="111225" y="1503000"/>
            <a:chExt cx="5846560" cy="423738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8C5C072-7CBD-B340-BF56-01700382302E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225" y="1503000"/>
              <a:ext cx="5727600" cy="385199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2123B63-EACA-2842-8D6B-685B49FE7C60}"/>
                </a:ext>
              </a:extLst>
            </p:cNvPr>
            <p:cNvSpPr/>
            <p:nvPr/>
          </p:nvSpPr>
          <p:spPr>
            <a:xfrm>
              <a:off x="251100" y="4177073"/>
              <a:ext cx="5706685" cy="9815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E68E5DC7-E2BC-E14D-8C08-63A10D3CF316}"/>
                </a:ext>
              </a:extLst>
            </p:cNvPr>
            <p:cNvSpPr txBox="1"/>
            <p:nvPr/>
          </p:nvSpPr>
          <p:spPr>
            <a:xfrm>
              <a:off x="111225" y="5371052"/>
              <a:ext cx="4833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b="1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大里，太平，大安區</a:t>
              </a:r>
              <a:r>
                <a:rPr kumimoji="1" lang="zh-TW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在</a:t>
              </a:r>
              <a:r>
                <a:rPr kumimoji="1" lang="en-US" altLang="zh-TW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LEVEL</a:t>
              </a:r>
              <a:r>
                <a:rPr kumimoji="1" lang="zh-TW" altLang="en-US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kumimoji="1" lang="en-US" altLang="zh-TW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A</a:t>
              </a:r>
              <a:r>
                <a:rPr kumimoji="1" lang="zh-TW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表現最多</a:t>
              </a: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B2A37539-9466-6F4C-B23F-26C7AD1B2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4096" y="6349564"/>
            <a:ext cx="1485675" cy="31514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C8C11FB-6296-1143-A9F6-FFA0B67AF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95" y="464318"/>
            <a:ext cx="433070" cy="433070"/>
          </a:xfrm>
          <a:prstGeom prst="rect">
            <a:avLst/>
          </a:prstGeom>
        </p:spPr>
      </p:pic>
      <p:sp>
        <p:nvSpPr>
          <p:cNvPr id="21" name="標題 1">
            <a:extLst>
              <a:ext uri="{FF2B5EF4-FFF2-40B4-BE49-F238E27FC236}">
                <a16:creationId xmlns:a16="http://schemas.microsoft.com/office/drawing/2014/main" id="{8F36BF7B-5E5C-6942-86A0-BB861B8D171C}"/>
              </a:ext>
            </a:extLst>
          </p:cNvPr>
          <p:cNvSpPr txBox="1">
            <a:spLocks/>
          </p:cNvSpPr>
          <p:nvPr/>
        </p:nvSpPr>
        <p:spPr>
          <a:xfrm>
            <a:off x="701333" y="145826"/>
            <a:ext cx="10515600" cy="751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分級</a:t>
            </a:r>
            <a:r>
              <a:rPr kumimoji="1" lang="en-US" altLang="zh-TW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histogram</a:t>
            </a:r>
            <a:endParaRPr kumimoji="1" lang="zh-TW" altLang="en-US" sz="2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8295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BC3D4A0-4453-7C45-86C7-2B312D0E663F}"/>
              </a:ext>
            </a:extLst>
          </p:cNvPr>
          <p:cNvGrpSpPr/>
          <p:nvPr/>
        </p:nvGrpSpPr>
        <p:grpSpPr>
          <a:xfrm>
            <a:off x="6110115" y="1447451"/>
            <a:ext cx="5795964" cy="4352049"/>
            <a:chOff x="167457" y="1503683"/>
            <a:chExt cx="5795964" cy="435204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11D42BD8-82C7-6347-9A2C-764C64D99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457" y="1503683"/>
              <a:ext cx="5726908" cy="385063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B4F7A77-8BF1-7A42-8268-0DCB2671A202}"/>
                </a:ext>
              </a:extLst>
            </p:cNvPr>
            <p:cNvSpPr/>
            <p:nvPr/>
          </p:nvSpPr>
          <p:spPr>
            <a:xfrm>
              <a:off x="271462" y="4315093"/>
              <a:ext cx="5691959" cy="9383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8372AABB-47CE-5343-BCAA-8A36CBC83F49}"/>
                </a:ext>
              </a:extLst>
            </p:cNvPr>
            <p:cNvSpPr txBox="1"/>
            <p:nvPr/>
          </p:nvSpPr>
          <p:spPr>
            <a:xfrm>
              <a:off x="271462" y="5486400"/>
              <a:ext cx="4833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b="1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大甲，后里，大安區</a:t>
              </a:r>
              <a:r>
                <a:rPr kumimoji="1" lang="zh-TW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在</a:t>
              </a:r>
              <a:r>
                <a:rPr kumimoji="1" lang="en-US" altLang="zh-TW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LEVEL</a:t>
              </a:r>
              <a:r>
                <a:rPr kumimoji="1" lang="zh-TW" altLang="en-US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kumimoji="1" lang="en-US" altLang="zh-TW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C</a:t>
              </a:r>
              <a:r>
                <a:rPr kumimoji="1" lang="zh-TW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表現最多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FDAB7425-CADD-6247-8EDB-11F2FB35667F}"/>
              </a:ext>
            </a:extLst>
          </p:cNvPr>
          <p:cNvGrpSpPr/>
          <p:nvPr/>
        </p:nvGrpSpPr>
        <p:grpSpPr>
          <a:xfrm>
            <a:off x="285921" y="1524904"/>
            <a:ext cx="5731200" cy="4274596"/>
            <a:chOff x="6028185" y="1581136"/>
            <a:chExt cx="5731200" cy="4274596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9C98FA6-7713-CA4C-9927-92CCBD5FB14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8185" y="1581136"/>
              <a:ext cx="5731200" cy="385199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8D76B24-C646-564C-AD21-AFA86C2132F8}"/>
                </a:ext>
              </a:extLst>
            </p:cNvPr>
            <p:cNvSpPr/>
            <p:nvPr/>
          </p:nvSpPr>
          <p:spPr>
            <a:xfrm>
              <a:off x="6067426" y="4315092"/>
              <a:ext cx="5691959" cy="9383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610E3C6-917B-2546-A420-E0C3EB945BFC}"/>
                </a:ext>
              </a:extLst>
            </p:cNvPr>
            <p:cNvSpPr txBox="1"/>
            <p:nvPr/>
          </p:nvSpPr>
          <p:spPr>
            <a:xfrm>
              <a:off x="6096000" y="5486400"/>
              <a:ext cx="4833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b="1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清水，外埔，龍井區</a:t>
              </a:r>
              <a:r>
                <a:rPr kumimoji="1" lang="zh-TW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在</a:t>
              </a:r>
              <a:r>
                <a:rPr kumimoji="1" lang="en-US" altLang="zh-TW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LEVEL</a:t>
              </a:r>
              <a:r>
                <a:rPr kumimoji="1" lang="zh-TW" altLang="en-US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kumimoji="1" lang="en-US" altLang="zh-TW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B</a:t>
              </a:r>
              <a:r>
                <a:rPr kumimoji="1" lang="zh-TW" altLang="en-US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表現最多</a:t>
              </a: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952A2828-4210-7A44-973D-418F9869B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4096" y="6349564"/>
            <a:ext cx="1485675" cy="31514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01E5F6D-D4D5-7A49-8D17-2CA9B027A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95" y="464318"/>
            <a:ext cx="433070" cy="433070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481D88DC-E273-4648-B38A-0FB76A02879C}"/>
              </a:ext>
            </a:extLst>
          </p:cNvPr>
          <p:cNvSpPr txBox="1">
            <a:spLocks/>
          </p:cNvSpPr>
          <p:nvPr/>
        </p:nvSpPr>
        <p:spPr>
          <a:xfrm>
            <a:off x="701333" y="145826"/>
            <a:ext cx="10515600" cy="751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分級</a:t>
            </a:r>
            <a:r>
              <a:rPr kumimoji="1" lang="en-US" altLang="zh-TW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histogram</a:t>
            </a:r>
            <a:endParaRPr kumimoji="1" lang="zh-TW" altLang="en-US" sz="2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7776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431CE64-B6D0-2045-A7C1-B4D61C143D86}"/>
              </a:ext>
            </a:extLst>
          </p:cNvPr>
          <p:cNvGraphicFramePr>
            <a:graphicFrameLocks noGrp="1"/>
          </p:cNvGraphicFramePr>
          <p:nvPr/>
        </p:nvGraphicFramePr>
        <p:xfrm>
          <a:off x="6629193" y="2333536"/>
          <a:ext cx="4353595" cy="219092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20380">
                  <a:extLst>
                    <a:ext uri="{9D8B030D-6E8A-4147-A177-3AD203B41FA5}">
                      <a16:colId xmlns:a16="http://schemas.microsoft.com/office/drawing/2014/main" val="3548495079"/>
                    </a:ext>
                  </a:extLst>
                </a:gridCol>
                <a:gridCol w="1020380">
                  <a:extLst>
                    <a:ext uri="{9D8B030D-6E8A-4147-A177-3AD203B41FA5}">
                      <a16:colId xmlns:a16="http://schemas.microsoft.com/office/drawing/2014/main" val="2138923286"/>
                    </a:ext>
                  </a:extLst>
                </a:gridCol>
                <a:gridCol w="1020380">
                  <a:extLst>
                    <a:ext uri="{9D8B030D-6E8A-4147-A177-3AD203B41FA5}">
                      <a16:colId xmlns:a16="http://schemas.microsoft.com/office/drawing/2014/main" val="1315805005"/>
                    </a:ext>
                  </a:extLst>
                </a:gridCol>
                <a:gridCol w="1292455">
                  <a:extLst>
                    <a:ext uri="{9D8B030D-6E8A-4147-A177-3AD203B41FA5}">
                      <a16:colId xmlns:a16="http://schemas.microsoft.com/office/drawing/2014/main" val="544983972"/>
                    </a:ext>
                  </a:extLst>
                </a:gridCol>
              </a:tblGrid>
              <a:tr h="2914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LEVEL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LEVEL B</a:t>
                      </a:r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LEVEL C</a:t>
                      </a:r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MEAN</a:t>
                      </a:r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002199"/>
                  </a:ext>
                </a:extLst>
              </a:tr>
              <a:tr h="354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大安區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龍井區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大安區</a:t>
                      </a: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太平區</a:t>
                      </a: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09215"/>
                  </a:ext>
                </a:extLst>
              </a:tr>
              <a:tr h="4677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太平區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外埔區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后里區</a:t>
                      </a: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大里區</a:t>
                      </a: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784876"/>
                  </a:ext>
                </a:extLst>
              </a:tr>
              <a:tr h="354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大里區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清水區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大甲區</a:t>
                      </a: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東勢區</a:t>
                      </a: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108717"/>
                  </a:ext>
                </a:extLst>
              </a:tr>
              <a:tr h="354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新社區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大肚區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大肚區</a:t>
                      </a: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新社區</a:t>
                      </a: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07690"/>
                  </a:ext>
                </a:extLst>
              </a:tr>
              <a:tr h="354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東勢區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東勢區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大雅區</a:t>
                      </a: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清水區</a:t>
                      </a: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749731"/>
                  </a:ext>
                </a:extLst>
              </a:tr>
            </a:tbl>
          </a:graphicData>
        </a:graphic>
      </p:graphicFrame>
      <p:grpSp>
        <p:nvGrpSpPr>
          <p:cNvPr id="25" name="群組 24">
            <a:extLst>
              <a:ext uri="{FF2B5EF4-FFF2-40B4-BE49-F238E27FC236}">
                <a16:creationId xmlns:a16="http://schemas.microsoft.com/office/drawing/2014/main" id="{655D5758-EFDB-3B40-B639-08988C4B15E8}"/>
              </a:ext>
            </a:extLst>
          </p:cNvPr>
          <p:cNvGrpSpPr/>
          <p:nvPr/>
        </p:nvGrpSpPr>
        <p:grpSpPr>
          <a:xfrm>
            <a:off x="770651" y="1130152"/>
            <a:ext cx="6198789" cy="5032207"/>
            <a:chOff x="770651" y="1130152"/>
            <a:chExt cx="6198789" cy="5032207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D216C4D1-0CD2-484B-8B17-8574031B7D91}"/>
                </a:ext>
              </a:extLst>
            </p:cNvPr>
            <p:cNvSpPr txBox="1"/>
            <p:nvPr/>
          </p:nvSpPr>
          <p:spPr>
            <a:xfrm>
              <a:off x="5889940" y="3366699"/>
              <a:ext cx="1079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/>
                <a:t>LEVEL</a:t>
              </a:r>
              <a:r>
                <a:rPr lang="zh-TW" altLang="en-US" sz="1200" b="1" dirty="0"/>
                <a:t> </a:t>
              </a:r>
              <a:r>
                <a:rPr lang="en-US" altLang="zh-TW" sz="1200" b="1" dirty="0"/>
                <a:t>B</a:t>
              </a:r>
              <a:endParaRPr lang="zh-TW" altLang="zh-TW" sz="1200" dirty="0"/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D23E91B8-6BED-E241-818B-646AAA87434F}"/>
                </a:ext>
              </a:extLst>
            </p:cNvPr>
            <p:cNvGrpSpPr/>
            <p:nvPr/>
          </p:nvGrpSpPr>
          <p:grpSpPr>
            <a:xfrm>
              <a:off x="1558037" y="1430905"/>
              <a:ext cx="4273174" cy="4324563"/>
              <a:chOff x="1562606" y="1440348"/>
              <a:chExt cx="4273174" cy="4324563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EC2E7AF8-E9B3-9E41-83E9-1BE945EF24C1}"/>
                  </a:ext>
                </a:extLst>
              </p:cNvPr>
              <p:cNvSpPr/>
              <p:nvPr/>
            </p:nvSpPr>
            <p:spPr>
              <a:xfrm>
                <a:off x="2353422" y="1440348"/>
                <a:ext cx="2616200" cy="2540000"/>
              </a:xfrm>
              <a:prstGeom prst="ellipse">
                <a:avLst/>
              </a:prstGeom>
              <a:solidFill>
                <a:srgbClr val="FF0000">
                  <a:alpha val="43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235FE6B1-0A2E-0F44-A740-1176B92B6CD9}"/>
                  </a:ext>
                </a:extLst>
              </p:cNvPr>
              <p:cNvSpPr/>
              <p:nvPr/>
            </p:nvSpPr>
            <p:spPr>
              <a:xfrm>
                <a:off x="3219580" y="2309113"/>
                <a:ext cx="2616200" cy="2540000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9" name="橢圓 8">
                <a:extLst>
                  <a:ext uri="{FF2B5EF4-FFF2-40B4-BE49-F238E27FC236}">
                    <a16:creationId xmlns:a16="http://schemas.microsoft.com/office/drawing/2014/main" id="{51983AD7-2D59-FB4F-88E6-7BF22D307539}"/>
                  </a:ext>
                </a:extLst>
              </p:cNvPr>
              <p:cNvSpPr/>
              <p:nvPr/>
            </p:nvSpPr>
            <p:spPr>
              <a:xfrm>
                <a:off x="1562606" y="2297499"/>
                <a:ext cx="2616200" cy="2540000"/>
              </a:xfrm>
              <a:prstGeom prst="ellipse">
                <a:avLst/>
              </a:prstGeom>
              <a:solidFill>
                <a:srgbClr val="92D050">
                  <a:alpha val="34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497B6672-8024-9B4F-8CE4-FA04176B04A5}"/>
                  </a:ext>
                </a:extLst>
              </p:cNvPr>
              <p:cNvSpPr/>
              <p:nvPr/>
            </p:nvSpPr>
            <p:spPr>
              <a:xfrm>
                <a:off x="2275565" y="3233328"/>
                <a:ext cx="2691240" cy="2531583"/>
              </a:xfrm>
              <a:prstGeom prst="ellipse">
                <a:avLst/>
              </a:prstGeom>
              <a:solidFill>
                <a:schemeClr val="accent4">
                  <a:alpha val="34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ED4AB8B4-6110-DD41-BF4B-5DFC71B3B433}"/>
                </a:ext>
              </a:extLst>
            </p:cNvPr>
            <p:cNvSpPr txBox="1"/>
            <p:nvPr/>
          </p:nvSpPr>
          <p:spPr>
            <a:xfrm>
              <a:off x="3156282" y="3954817"/>
              <a:ext cx="1079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400" dirty="0"/>
                <a:t>東勢區</a:t>
              </a:r>
            </a:p>
            <a:p>
              <a:endParaRPr lang="zh-TW" altLang="zh-TW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B6B28BB-6013-2540-B89E-23D80E857750}"/>
                </a:ext>
              </a:extLst>
            </p:cNvPr>
            <p:cNvSpPr txBox="1"/>
            <p:nvPr/>
          </p:nvSpPr>
          <p:spPr>
            <a:xfrm>
              <a:off x="2245009" y="3886852"/>
              <a:ext cx="10795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/>
                <a:t>太平區</a:t>
              </a:r>
              <a:endParaRPr lang="en-US" altLang="zh-TW" sz="1400" dirty="0"/>
            </a:p>
            <a:p>
              <a:pPr algn="ctr"/>
              <a:r>
                <a:rPr lang="zh-TW" altLang="en-US" sz="1400" dirty="0"/>
                <a:t>大里區</a:t>
              </a:r>
              <a:endParaRPr lang="zh-TW" altLang="zh-TW" sz="1400" dirty="0"/>
            </a:p>
            <a:p>
              <a:endParaRPr lang="zh-TW" altLang="zh-TW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A634C7B5-560B-8F43-A541-181C0ED97D74}"/>
                </a:ext>
              </a:extLst>
            </p:cNvPr>
            <p:cNvSpPr txBox="1"/>
            <p:nvPr/>
          </p:nvSpPr>
          <p:spPr>
            <a:xfrm>
              <a:off x="2632449" y="4159385"/>
              <a:ext cx="9176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TW" sz="1600" dirty="0"/>
            </a:p>
            <a:p>
              <a:pPr algn="ctr"/>
              <a:r>
                <a:rPr lang="zh-TW" altLang="en-US" sz="1400" dirty="0"/>
                <a:t>新社區</a:t>
              </a:r>
              <a:endParaRPr lang="zh-TW" altLang="zh-TW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5359C40-B412-FD47-9433-80B8B908DE67}"/>
                </a:ext>
              </a:extLst>
            </p:cNvPr>
            <p:cNvSpPr txBox="1"/>
            <p:nvPr/>
          </p:nvSpPr>
          <p:spPr>
            <a:xfrm>
              <a:off x="4050207" y="3846349"/>
              <a:ext cx="9176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TW" sz="1600" dirty="0"/>
            </a:p>
            <a:p>
              <a:pPr algn="ctr"/>
              <a:r>
                <a:rPr lang="zh-TW" altLang="en-US" sz="1400" dirty="0"/>
                <a:t>清水</a:t>
              </a:r>
              <a:endParaRPr lang="zh-TW" altLang="zh-TW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4F392ED-43FB-DA45-A887-EB5A7D59EECC}"/>
                </a:ext>
              </a:extLst>
            </p:cNvPr>
            <p:cNvSpPr txBox="1"/>
            <p:nvPr/>
          </p:nvSpPr>
          <p:spPr>
            <a:xfrm>
              <a:off x="3429538" y="5885360"/>
              <a:ext cx="1079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/>
                <a:t>MEAN</a:t>
              </a:r>
              <a:endParaRPr lang="zh-TW" altLang="zh-TW" sz="1200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320834F3-8C45-6640-A0AE-90935048FEAC}"/>
                </a:ext>
              </a:extLst>
            </p:cNvPr>
            <p:cNvSpPr txBox="1"/>
            <p:nvPr/>
          </p:nvSpPr>
          <p:spPr>
            <a:xfrm>
              <a:off x="770651" y="3290500"/>
              <a:ext cx="1079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/>
                <a:t>LEVEL</a:t>
              </a:r>
              <a:r>
                <a:rPr lang="zh-TW" altLang="en-US" sz="1200" b="1" dirty="0"/>
                <a:t> </a:t>
              </a:r>
              <a:r>
                <a:rPr lang="en-US" altLang="zh-TW" sz="1200" b="1" dirty="0"/>
                <a:t>A</a:t>
              </a:r>
              <a:endParaRPr lang="zh-TW" altLang="zh-TW" sz="1200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DE8088C3-979D-EC47-8311-40681D5AEEC7}"/>
                </a:ext>
              </a:extLst>
            </p:cNvPr>
            <p:cNvSpPr txBox="1"/>
            <p:nvPr/>
          </p:nvSpPr>
          <p:spPr>
            <a:xfrm>
              <a:off x="3323290" y="1130152"/>
              <a:ext cx="1079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/>
                <a:t>LEVEL</a:t>
              </a:r>
              <a:r>
                <a:rPr lang="zh-TW" altLang="en-US" sz="1200" b="1" dirty="0"/>
                <a:t> </a:t>
              </a:r>
              <a:r>
                <a:rPr lang="en-US" altLang="zh-TW" sz="1200" b="1" dirty="0"/>
                <a:t>C</a:t>
              </a:r>
              <a:endParaRPr lang="zh-TW" altLang="zh-TW" sz="1200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62B07FD-130B-4B40-8050-D18FBEC96BB1}"/>
                </a:ext>
              </a:extLst>
            </p:cNvPr>
            <p:cNvSpPr txBox="1"/>
            <p:nvPr/>
          </p:nvSpPr>
          <p:spPr>
            <a:xfrm>
              <a:off x="4685422" y="3275111"/>
              <a:ext cx="1079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/>
                <a:t>龍井</a:t>
              </a:r>
              <a:endParaRPr lang="en-US" altLang="zh-TW" sz="1400" dirty="0"/>
            </a:p>
            <a:p>
              <a:pPr algn="ctr"/>
              <a:r>
                <a:rPr lang="zh-TW" altLang="en-US" sz="1400" dirty="0"/>
                <a:t>外埔</a:t>
              </a:r>
              <a:endParaRPr lang="zh-TW" altLang="zh-TW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A9B621AE-C8F1-EB42-A65F-865E6B05E19B}"/>
                </a:ext>
              </a:extLst>
            </p:cNvPr>
            <p:cNvSpPr txBox="1"/>
            <p:nvPr/>
          </p:nvSpPr>
          <p:spPr>
            <a:xfrm>
              <a:off x="4063419" y="2727628"/>
              <a:ext cx="1079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/>
                <a:t>大肚</a:t>
              </a:r>
              <a:endParaRPr lang="zh-TW" altLang="zh-TW" sz="1400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73CDC104-983C-F249-B063-37A6DC2FD420}"/>
                </a:ext>
              </a:extLst>
            </p:cNvPr>
            <p:cNvSpPr txBox="1"/>
            <p:nvPr/>
          </p:nvSpPr>
          <p:spPr>
            <a:xfrm>
              <a:off x="2266634" y="2757367"/>
              <a:ext cx="1079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/>
                <a:t>大安</a:t>
              </a:r>
              <a:endParaRPr lang="zh-TW" altLang="zh-TW" sz="1400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52A6C1C-7103-274B-A8D2-497762323167}"/>
                </a:ext>
              </a:extLst>
            </p:cNvPr>
            <p:cNvSpPr txBox="1"/>
            <p:nvPr/>
          </p:nvSpPr>
          <p:spPr>
            <a:xfrm>
              <a:off x="3172594" y="1558061"/>
              <a:ext cx="10795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/>
                <a:t>后里區</a:t>
              </a:r>
              <a:endParaRPr lang="en-US" altLang="zh-TW" sz="1400" dirty="0"/>
            </a:p>
            <a:p>
              <a:pPr algn="ctr"/>
              <a:r>
                <a:rPr lang="zh-TW" altLang="en-US" sz="1400" dirty="0"/>
                <a:t>大甲區</a:t>
              </a:r>
              <a:endParaRPr lang="en-US" altLang="zh-TW" sz="1400" dirty="0"/>
            </a:p>
            <a:p>
              <a:pPr algn="ctr"/>
              <a:r>
                <a:rPr lang="zh-TW" altLang="en-US" sz="1400" dirty="0"/>
                <a:t>大雅區</a:t>
              </a:r>
              <a:endParaRPr lang="zh-TW" altLang="zh-TW" sz="1400" dirty="0"/>
            </a:p>
          </p:txBody>
        </p:sp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40047297-103B-224E-8D50-68F204C70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096" y="6349564"/>
            <a:ext cx="1485675" cy="31514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8CF3987-6A6B-F44D-87D3-08873BDA3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95" y="464318"/>
            <a:ext cx="433070" cy="433070"/>
          </a:xfrm>
          <a:prstGeom prst="rect">
            <a:avLst/>
          </a:prstGeom>
        </p:spPr>
      </p:pic>
      <p:sp>
        <p:nvSpPr>
          <p:cNvPr id="35" name="標題 1">
            <a:extLst>
              <a:ext uri="{FF2B5EF4-FFF2-40B4-BE49-F238E27FC236}">
                <a16:creationId xmlns:a16="http://schemas.microsoft.com/office/drawing/2014/main" id="{E8E708BE-0993-6B47-B37F-FD1D67DE81F2}"/>
              </a:ext>
            </a:extLst>
          </p:cNvPr>
          <p:cNvSpPr txBox="1">
            <a:spLocks/>
          </p:cNvSpPr>
          <p:nvPr/>
        </p:nvSpPr>
        <p:spPr>
          <a:xfrm>
            <a:off x="701333" y="145826"/>
            <a:ext cx="10515600" cy="751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分級</a:t>
            </a:r>
            <a:r>
              <a:rPr kumimoji="1" lang="en-US" altLang="zh-TW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Venn Diagram</a:t>
            </a:r>
            <a:endParaRPr kumimoji="1" lang="zh-TW" altLang="en-US" sz="2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6" name="右大括弧 35">
            <a:extLst>
              <a:ext uri="{FF2B5EF4-FFF2-40B4-BE49-F238E27FC236}">
                <a16:creationId xmlns:a16="http://schemas.microsoft.com/office/drawing/2014/main" id="{9B23DF73-A90E-824D-AA29-15755C932F42}"/>
              </a:ext>
            </a:extLst>
          </p:cNvPr>
          <p:cNvSpPr/>
          <p:nvPr/>
        </p:nvSpPr>
        <p:spPr>
          <a:xfrm>
            <a:off x="11018853" y="2683224"/>
            <a:ext cx="310888" cy="180645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9A8E0C7-70BE-E04C-9633-91E4DE65B78A}"/>
              </a:ext>
            </a:extLst>
          </p:cNvPr>
          <p:cNvSpPr txBox="1"/>
          <p:nvPr/>
        </p:nvSpPr>
        <p:spPr>
          <a:xfrm>
            <a:off x="11402311" y="3258977"/>
            <a:ext cx="7896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*取</a:t>
            </a:r>
            <a:r>
              <a:rPr kumimoji="1" lang="en-US" altLang="zh-TW" sz="11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r>
              <a:rPr kumimoji="1" lang="zh-TW" altLang="en-US" sz="11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個</a:t>
            </a:r>
            <a:r>
              <a:rPr kumimoji="1" lang="en-US" altLang="zh-TW" sz="11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lv</a:t>
            </a:r>
            <a:r>
              <a:rPr kumimoji="1" lang="zh-TW" altLang="en-US" sz="11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排名前</a:t>
            </a:r>
            <a:r>
              <a:rPr kumimoji="1" lang="en-US" altLang="zh-TW" sz="11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r>
              <a:rPr kumimoji="1" lang="zh-TW" altLang="en-US" sz="11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的行政區</a:t>
            </a:r>
            <a:endParaRPr kumimoji="1" lang="zh-TW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8" name="標題 1">
            <a:extLst>
              <a:ext uri="{FF2B5EF4-FFF2-40B4-BE49-F238E27FC236}">
                <a16:creationId xmlns:a16="http://schemas.microsoft.com/office/drawing/2014/main" id="{A521EDD0-5E09-0243-8048-B747CB5195FA}"/>
              </a:ext>
            </a:extLst>
          </p:cNvPr>
          <p:cNvSpPr txBox="1">
            <a:spLocks/>
          </p:cNvSpPr>
          <p:nvPr/>
        </p:nvSpPr>
        <p:spPr>
          <a:xfrm>
            <a:off x="701333" y="422888"/>
            <a:ext cx="10515600" cy="751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1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將重疊的行政區整合</a:t>
            </a:r>
          </a:p>
        </p:txBody>
      </p:sp>
    </p:spTree>
    <p:extLst>
      <p:ext uri="{BB962C8B-B14F-4D97-AF65-F5344CB8AC3E}">
        <p14:creationId xmlns:p14="http://schemas.microsoft.com/office/powerpoint/2010/main" val="2996779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08C81FF-9B79-AD40-8012-D3100D5AB036}"/>
              </a:ext>
            </a:extLst>
          </p:cNvPr>
          <p:cNvSpPr/>
          <p:nvPr/>
        </p:nvSpPr>
        <p:spPr>
          <a:xfrm>
            <a:off x="354588" y="282219"/>
            <a:ext cx="11517372" cy="6377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2F7999E-6A0B-0344-8A46-C058E8A54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t="13354"/>
          <a:stretch/>
        </p:blipFill>
        <p:spPr>
          <a:xfrm>
            <a:off x="354588" y="1033781"/>
            <a:ext cx="9380419" cy="4876689"/>
          </a:xfr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1FCE4EEF-7DC9-0445-B818-60A3B8B2D9AF}"/>
              </a:ext>
            </a:extLst>
          </p:cNvPr>
          <p:cNvGrpSpPr/>
          <p:nvPr/>
        </p:nvGrpSpPr>
        <p:grpSpPr>
          <a:xfrm>
            <a:off x="9988663" y="2213014"/>
            <a:ext cx="1486430" cy="1536439"/>
            <a:chOff x="8152870" y="1774754"/>
            <a:chExt cx="1486430" cy="1536439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EA8555F-B68B-0746-ADDC-37979B834100}"/>
                </a:ext>
              </a:extLst>
            </p:cNvPr>
            <p:cNvSpPr txBox="1"/>
            <p:nvPr/>
          </p:nvSpPr>
          <p:spPr>
            <a:xfrm>
              <a:off x="8470900" y="2033920"/>
              <a:ext cx="116840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100" dirty="0"/>
                <a:t>Level</a:t>
              </a:r>
              <a:r>
                <a:rPr kumimoji="1" lang="zh-TW" altLang="en-US" sz="1100" dirty="0"/>
                <a:t> </a:t>
              </a:r>
              <a:r>
                <a:rPr kumimoji="1" lang="en-US" altLang="zh-TW" sz="1100" dirty="0"/>
                <a:t>A</a:t>
              </a:r>
            </a:p>
            <a:p>
              <a:endParaRPr kumimoji="1" lang="en-US" altLang="zh-TW" sz="1100" dirty="0"/>
            </a:p>
            <a:p>
              <a:r>
                <a:rPr kumimoji="1" lang="en-US" altLang="zh-TW" sz="1100" dirty="0"/>
                <a:t>Level</a:t>
              </a:r>
              <a:r>
                <a:rPr kumimoji="1" lang="zh-TW" altLang="en-US" sz="1100" dirty="0"/>
                <a:t> </a:t>
              </a:r>
              <a:r>
                <a:rPr kumimoji="1" lang="en-US" altLang="zh-TW" sz="1100" dirty="0"/>
                <a:t>B</a:t>
              </a:r>
            </a:p>
            <a:p>
              <a:endParaRPr kumimoji="1" lang="en-US" altLang="zh-TW" sz="1100" dirty="0"/>
            </a:p>
            <a:p>
              <a:r>
                <a:rPr kumimoji="1" lang="en-US" altLang="zh-TW" sz="1100" dirty="0"/>
                <a:t>Level</a:t>
              </a:r>
              <a:r>
                <a:rPr kumimoji="1" lang="zh-TW" altLang="en-US" sz="1100" dirty="0"/>
                <a:t> </a:t>
              </a:r>
              <a:r>
                <a:rPr kumimoji="1" lang="en-US" altLang="zh-TW" sz="1100" dirty="0"/>
                <a:t>C</a:t>
              </a:r>
            </a:p>
            <a:p>
              <a:endParaRPr kumimoji="1" lang="en-US" altLang="zh-TW" sz="1100" dirty="0"/>
            </a:p>
            <a:p>
              <a:r>
                <a:rPr kumimoji="1" lang="en-US" altLang="zh-TW" sz="1100" dirty="0"/>
                <a:t>Level</a:t>
              </a:r>
              <a:r>
                <a:rPr kumimoji="1" lang="zh-TW" altLang="en-US" sz="1100" dirty="0"/>
                <a:t> </a:t>
              </a:r>
              <a:r>
                <a:rPr kumimoji="1" lang="en-US" altLang="zh-TW" sz="1100" dirty="0"/>
                <a:t>D</a:t>
              </a:r>
              <a:endParaRPr kumimoji="1" lang="zh-TW" altLang="en-US" sz="1100" dirty="0"/>
            </a:p>
          </p:txBody>
        </p: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6E27B43F-BFAD-1C4B-8A3B-1EF7BD0F5F69}"/>
                </a:ext>
              </a:extLst>
            </p:cNvPr>
            <p:cNvGrpSpPr/>
            <p:nvPr/>
          </p:nvGrpSpPr>
          <p:grpSpPr>
            <a:xfrm>
              <a:off x="8152870" y="1774754"/>
              <a:ext cx="1168400" cy="1536439"/>
              <a:chOff x="8152870" y="1731432"/>
              <a:chExt cx="1168400" cy="1536439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3C20C99-5F89-A946-9A17-6C64A4B21CB0}"/>
                  </a:ext>
                </a:extLst>
              </p:cNvPr>
              <p:cNvSpPr/>
              <p:nvPr/>
            </p:nvSpPr>
            <p:spPr>
              <a:xfrm>
                <a:off x="8242300" y="2082800"/>
                <a:ext cx="228600" cy="228600"/>
              </a:xfrm>
              <a:prstGeom prst="rect">
                <a:avLst/>
              </a:prstGeom>
              <a:solidFill>
                <a:srgbClr val="88E993">
                  <a:alpha val="66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CC4BF86-3367-6B40-989C-FE29172A340B}"/>
                  </a:ext>
                </a:extLst>
              </p:cNvPr>
              <p:cNvSpPr/>
              <p:nvPr/>
            </p:nvSpPr>
            <p:spPr>
              <a:xfrm>
                <a:off x="8242300" y="2393157"/>
                <a:ext cx="228600" cy="2286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79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4826315-8E26-1C44-9F90-EDFAA48C9E84}"/>
                  </a:ext>
                </a:extLst>
              </p:cNvPr>
              <p:cNvSpPr/>
              <p:nvPr/>
            </p:nvSpPr>
            <p:spPr>
              <a:xfrm>
                <a:off x="8242300" y="2703514"/>
                <a:ext cx="228600" cy="228600"/>
              </a:xfrm>
              <a:prstGeom prst="rect">
                <a:avLst/>
              </a:prstGeom>
              <a:solidFill>
                <a:srgbClr val="FFC000">
                  <a:alpha val="96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0A368B3-34BB-CB4A-B126-8C93D3463BF6}"/>
                  </a:ext>
                </a:extLst>
              </p:cNvPr>
              <p:cNvSpPr/>
              <p:nvPr/>
            </p:nvSpPr>
            <p:spPr>
              <a:xfrm>
                <a:off x="8242300" y="3039271"/>
                <a:ext cx="228600" cy="228600"/>
              </a:xfrm>
              <a:prstGeom prst="rect">
                <a:avLst/>
              </a:prstGeom>
              <a:solidFill>
                <a:srgbClr val="FF0000">
                  <a:alpha val="58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CEA2DB7D-16BA-D542-B63D-A8A4BCC1D710}"/>
                  </a:ext>
                </a:extLst>
              </p:cNvPr>
              <p:cNvSpPr txBox="1"/>
              <p:nvPr/>
            </p:nvSpPr>
            <p:spPr>
              <a:xfrm>
                <a:off x="8152870" y="1731432"/>
                <a:ext cx="1168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100" dirty="0"/>
                  <a:t>Sum</a:t>
                </a:r>
                <a:r>
                  <a:rPr kumimoji="1" lang="zh-TW" altLang="en-US" sz="1100" dirty="0"/>
                  <a:t> </a:t>
                </a:r>
                <a:r>
                  <a:rPr kumimoji="1" lang="en-US" altLang="zh-TW" sz="1100" dirty="0"/>
                  <a:t>ranking</a:t>
                </a:r>
                <a:endParaRPr kumimoji="1" lang="zh-TW" altLang="en-US" sz="1100" dirty="0"/>
              </a:p>
            </p:txBody>
          </p:sp>
        </p:grp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606207A-DF8E-394C-8B51-6EFAB7A56410}"/>
              </a:ext>
            </a:extLst>
          </p:cNvPr>
          <p:cNvSpPr txBox="1"/>
          <p:nvPr/>
        </p:nvSpPr>
        <p:spPr>
          <a:xfrm>
            <a:off x="572919" y="5564527"/>
            <a:ext cx="3797504" cy="12311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Lv.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A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：太平</a:t>
            </a:r>
            <a:r>
              <a:rPr lang="zh-TW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區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，大里</a:t>
            </a:r>
            <a:r>
              <a:rPr lang="zh-TW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區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，東勢</a:t>
            </a:r>
            <a:r>
              <a:rPr lang="zh-TW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區</a:t>
            </a:r>
            <a:endParaRPr kumimoji="1" lang="en-US" altLang="zh-TW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Lv. B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r>
              <a:rPr lang="zh-TW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龍井區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zh-TW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外埔區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zh-TW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清水區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，新社區</a:t>
            </a:r>
            <a:endParaRPr lang="en-US" altLang="zh-TW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Lv. C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：大雅區，大肚區</a:t>
            </a:r>
            <a:endParaRPr lang="en-US" altLang="zh-TW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Lv. D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：大安區，大甲區，后里區，和平區</a:t>
            </a:r>
            <a:endParaRPr lang="zh-TW" altLang="zh-TW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90A7D56-42B4-2A4A-A451-DC98CFB0E42A}"/>
              </a:ext>
            </a:extLst>
          </p:cNvPr>
          <p:cNvSpPr txBox="1"/>
          <p:nvPr/>
        </p:nvSpPr>
        <p:spPr>
          <a:xfrm>
            <a:off x="6639461" y="2584578"/>
            <a:ext cx="5878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b="1" dirty="0"/>
              <a:t>和平區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5D8FD20-AA7E-FD43-8FF7-EBDD0716A0C0}"/>
              </a:ext>
            </a:extLst>
          </p:cNvPr>
          <p:cNvSpPr txBox="1"/>
          <p:nvPr/>
        </p:nvSpPr>
        <p:spPr>
          <a:xfrm>
            <a:off x="4370423" y="2910761"/>
            <a:ext cx="5878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b="1" dirty="0"/>
              <a:t>東勢區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9561C29-BFCF-5C42-970C-94F8C9430ADD}"/>
              </a:ext>
            </a:extLst>
          </p:cNvPr>
          <p:cNvSpPr txBox="1"/>
          <p:nvPr/>
        </p:nvSpPr>
        <p:spPr>
          <a:xfrm>
            <a:off x="3332900" y="2256736"/>
            <a:ext cx="5878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b="1" dirty="0"/>
              <a:t>后里區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91C2F63-321F-8046-BD11-61ABE77EF660}"/>
              </a:ext>
            </a:extLst>
          </p:cNvPr>
          <p:cNvSpPr txBox="1"/>
          <p:nvPr/>
        </p:nvSpPr>
        <p:spPr>
          <a:xfrm>
            <a:off x="2912158" y="2041292"/>
            <a:ext cx="5878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b="1" dirty="0"/>
              <a:t>外埔區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D7A49EA-1367-764B-A6B5-0268B4A071E6}"/>
              </a:ext>
            </a:extLst>
          </p:cNvPr>
          <p:cNvSpPr txBox="1"/>
          <p:nvPr/>
        </p:nvSpPr>
        <p:spPr>
          <a:xfrm>
            <a:off x="2862134" y="1718126"/>
            <a:ext cx="5878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b="1" dirty="0"/>
              <a:t>大甲區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0832865-DF70-534D-8F26-84F7BCC6F3F3}"/>
              </a:ext>
            </a:extLst>
          </p:cNvPr>
          <p:cNvSpPr txBox="1"/>
          <p:nvPr/>
        </p:nvSpPr>
        <p:spPr>
          <a:xfrm>
            <a:off x="2299268" y="1795881"/>
            <a:ext cx="5878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b="1" dirty="0"/>
              <a:t>大安區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DCDCA07-8A40-C840-B1D1-294EA7B9336C}"/>
              </a:ext>
            </a:extLst>
          </p:cNvPr>
          <p:cNvSpPr txBox="1"/>
          <p:nvPr/>
        </p:nvSpPr>
        <p:spPr>
          <a:xfrm>
            <a:off x="2161814" y="2398872"/>
            <a:ext cx="5878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b="1" dirty="0"/>
              <a:t>清水區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93F835C-37CB-9541-946E-053D7C96C7CF}"/>
              </a:ext>
            </a:extLst>
          </p:cNvPr>
          <p:cNvSpPr txBox="1"/>
          <p:nvPr/>
        </p:nvSpPr>
        <p:spPr>
          <a:xfrm>
            <a:off x="1832461" y="3199612"/>
            <a:ext cx="5878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b="1" dirty="0"/>
              <a:t>龍井區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7CF04A-7D81-6842-9E19-991A51C0F238}"/>
              </a:ext>
            </a:extLst>
          </p:cNvPr>
          <p:cNvSpPr txBox="1"/>
          <p:nvPr/>
        </p:nvSpPr>
        <p:spPr>
          <a:xfrm>
            <a:off x="2698061" y="2978997"/>
            <a:ext cx="5878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b="1" dirty="0"/>
              <a:t>大雅區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49E2E8E-4058-2540-B89E-517C4FE7C3F1}"/>
              </a:ext>
            </a:extLst>
          </p:cNvPr>
          <p:cNvSpPr txBox="1"/>
          <p:nvPr/>
        </p:nvSpPr>
        <p:spPr>
          <a:xfrm>
            <a:off x="2005353" y="3709715"/>
            <a:ext cx="5878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b="1" dirty="0"/>
              <a:t>大肚區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5C05656-F572-4147-AA2E-47F9C4E7C193}"/>
              </a:ext>
            </a:extLst>
          </p:cNvPr>
          <p:cNvSpPr txBox="1"/>
          <p:nvPr/>
        </p:nvSpPr>
        <p:spPr>
          <a:xfrm>
            <a:off x="3093094" y="4111548"/>
            <a:ext cx="5878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b="1" dirty="0"/>
              <a:t>大里區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D335D82-A9AF-D445-BF37-487B36CC2BE9}"/>
              </a:ext>
            </a:extLst>
          </p:cNvPr>
          <p:cNvSpPr txBox="1"/>
          <p:nvPr/>
        </p:nvSpPr>
        <p:spPr>
          <a:xfrm>
            <a:off x="3703155" y="3904816"/>
            <a:ext cx="5878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b="1" dirty="0"/>
              <a:t>太平區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CE5F1D5-616B-664B-98E7-2F20BCA8470B}"/>
              </a:ext>
            </a:extLst>
          </p:cNvPr>
          <p:cNvSpPr txBox="1"/>
          <p:nvPr/>
        </p:nvSpPr>
        <p:spPr>
          <a:xfrm>
            <a:off x="3993284" y="3018483"/>
            <a:ext cx="5878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b="1" dirty="0"/>
              <a:t>新社區</a:t>
            </a: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18D90205-E47D-EC4E-B427-113912B3B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096" y="6349564"/>
            <a:ext cx="1485675" cy="315143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61A67AA8-6971-C740-AC69-5C9602EC9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18" y="255644"/>
            <a:ext cx="433070" cy="433070"/>
          </a:xfrm>
          <a:prstGeom prst="rect">
            <a:avLst/>
          </a:prstGeom>
        </p:spPr>
      </p:pic>
      <p:sp>
        <p:nvSpPr>
          <p:cNvPr id="41" name="標題 1">
            <a:extLst>
              <a:ext uri="{FF2B5EF4-FFF2-40B4-BE49-F238E27FC236}">
                <a16:creationId xmlns:a16="http://schemas.microsoft.com/office/drawing/2014/main" id="{5146D0B7-B9C0-DB46-BDCD-495097B0BC53}"/>
              </a:ext>
            </a:extLst>
          </p:cNvPr>
          <p:cNvSpPr txBox="1">
            <a:spLocks/>
          </p:cNvSpPr>
          <p:nvPr/>
        </p:nvSpPr>
        <p:spPr>
          <a:xfrm>
            <a:off x="701333" y="-15877"/>
            <a:ext cx="10515600" cy="751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根據</a:t>
            </a:r>
            <a:r>
              <a:rPr kumimoji="1" lang="en-US" altLang="zh-TW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Venn Diagram</a:t>
            </a:r>
            <a:r>
              <a:rPr kumimoji="1"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總結出行政區分級</a:t>
            </a:r>
          </a:p>
        </p:txBody>
      </p:sp>
    </p:spTree>
    <p:extLst>
      <p:ext uri="{BB962C8B-B14F-4D97-AF65-F5344CB8AC3E}">
        <p14:creationId xmlns:p14="http://schemas.microsoft.com/office/powerpoint/2010/main" val="1735713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2F7999E-6A0B-0344-8A46-C058E8A54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t="13537"/>
          <a:stretch/>
        </p:blipFill>
        <p:spPr>
          <a:xfrm>
            <a:off x="698289" y="842849"/>
            <a:ext cx="7349882" cy="3812973"/>
          </a:xfr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6D628C12-C0C6-3D4E-8083-72895A4A3A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7000"/>
          </a:blip>
          <a:srcRect l="7960" t="12636" r="9667" b="1763"/>
          <a:stretch/>
        </p:blipFill>
        <p:spPr>
          <a:xfrm>
            <a:off x="1648808" y="873616"/>
            <a:ext cx="6252783" cy="3276600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1FCE4EEF-7DC9-0445-B818-60A3B8B2D9AF}"/>
              </a:ext>
            </a:extLst>
          </p:cNvPr>
          <p:cNvGrpSpPr/>
          <p:nvPr/>
        </p:nvGrpSpPr>
        <p:grpSpPr>
          <a:xfrm>
            <a:off x="8073041" y="1179345"/>
            <a:ext cx="1486430" cy="1536439"/>
            <a:chOff x="8152870" y="1774754"/>
            <a:chExt cx="1486430" cy="1536439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EA8555F-B68B-0746-ADDC-37979B834100}"/>
                </a:ext>
              </a:extLst>
            </p:cNvPr>
            <p:cNvSpPr txBox="1"/>
            <p:nvPr/>
          </p:nvSpPr>
          <p:spPr>
            <a:xfrm>
              <a:off x="8470900" y="2033920"/>
              <a:ext cx="116840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100" dirty="0"/>
                <a:t>Level</a:t>
              </a:r>
              <a:r>
                <a:rPr kumimoji="1" lang="zh-TW" altLang="en-US" sz="1100" dirty="0"/>
                <a:t> </a:t>
              </a:r>
              <a:r>
                <a:rPr kumimoji="1" lang="en-US" altLang="zh-TW" sz="1100" dirty="0"/>
                <a:t>A</a:t>
              </a:r>
            </a:p>
            <a:p>
              <a:endParaRPr kumimoji="1" lang="en-US" altLang="zh-TW" sz="1100" dirty="0"/>
            </a:p>
            <a:p>
              <a:r>
                <a:rPr kumimoji="1" lang="en-US" altLang="zh-TW" sz="1100" dirty="0"/>
                <a:t>Level</a:t>
              </a:r>
              <a:r>
                <a:rPr kumimoji="1" lang="zh-TW" altLang="en-US" sz="1100" dirty="0"/>
                <a:t> </a:t>
              </a:r>
              <a:r>
                <a:rPr kumimoji="1" lang="en-US" altLang="zh-TW" sz="1100" dirty="0"/>
                <a:t>B</a:t>
              </a:r>
            </a:p>
            <a:p>
              <a:endParaRPr kumimoji="1" lang="en-US" altLang="zh-TW" sz="1100" dirty="0"/>
            </a:p>
            <a:p>
              <a:r>
                <a:rPr kumimoji="1" lang="en-US" altLang="zh-TW" sz="1100" dirty="0"/>
                <a:t>Level</a:t>
              </a:r>
              <a:r>
                <a:rPr kumimoji="1" lang="zh-TW" altLang="en-US" sz="1100" dirty="0"/>
                <a:t> </a:t>
              </a:r>
              <a:r>
                <a:rPr kumimoji="1" lang="en-US" altLang="zh-TW" sz="1100" dirty="0"/>
                <a:t>C</a:t>
              </a:r>
            </a:p>
            <a:p>
              <a:endParaRPr kumimoji="1" lang="en-US" altLang="zh-TW" sz="1100" dirty="0"/>
            </a:p>
            <a:p>
              <a:r>
                <a:rPr kumimoji="1" lang="en-US" altLang="zh-TW" sz="1100" dirty="0"/>
                <a:t>Level</a:t>
              </a:r>
              <a:r>
                <a:rPr kumimoji="1" lang="zh-TW" altLang="en-US" sz="1100" dirty="0"/>
                <a:t> </a:t>
              </a:r>
              <a:r>
                <a:rPr kumimoji="1" lang="en-US" altLang="zh-TW" sz="1100" dirty="0"/>
                <a:t>D</a:t>
              </a:r>
              <a:endParaRPr kumimoji="1" lang="zh-TW" altLang="en-US" sz="1100" dirty="0"/>
            </a:p>
          </p:txBody>
        </p: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6E27B43F-BFAD-1C4B-8A3B-1EF7BD0F5F69}"/>
                </a:ext>
              </a:extLst>
            </p:cNvPr>
            <p:cNvGrpSpPr/>
            <p:nvPr/>
          </p:nvGrpSpPr>
          <p:grpSpPr>
            <a:xfrm>
              <a:off x="8152870" y="1774754"/>
              <a:ext cx="1168400" cy="1536439"/>
              <a:chOff x="8152870" y="1731432"/>
              <a:chExt cx="1168400" cy="1536439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3C20C99-5F89-A946-9A17-6C64A4B21CB0}"/>
                  </a:ext>
                </a:extLst>
              </p:cNvPr>
              <p:cNvSpPr/>
              <p:nvPr/>
            </p:nvSpPr>
            <p:spPr>
              <a:xfrm>
                <a:off x="8242300" y="2082800"/>
                <a:ext cx="228600" cy="228600"/>
              </a:xfrm>
              <a:prstGeom prst="rect">
                <a:avLst/>
              </a:prstGeom>
              <a:solidFill>
                <a:srgbClr val="88E993">
                  <a:alpha val="66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CC4BF86-3367-6B40-989C-FE29172A340B}"/>
                  </a:ext>
                </a:extLst>
              </p:cNvPr>
              <p:cNvSpPr/>
              <p:nvPr/>
            </p:nvSpPr>
            <p:spPr>
              <a:xfrm>
                <a:off x="8242300" y="2681088"/>
                <a:ext cx="228600" cy="2286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4826315-8E26-1C44-9F90-EDFAA48C9E84}"/>
                  </a:ext>
                </a:extLst>
              </p:cNvPr>
              <p:cNvSpPr/>
              <p:nvPr/>
            </p:nvSpPr>
            <p:spPr>
              <a:xfrm>
                <a:off x="8240642" y="2369025"/>
                <a:ext cx="228600" cy="228600"/>
              </a:xfrm>
              <a:prstGeom prst="rect">
                <a:avLst/>
              </a:prstGeom>
              <a:solidFill>
                <a:srgbClr val="FFFF00">
                  <a:alpha val="36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0A368B3-34BB-CB4A-B126-8C93D3463BF6}"/>
                  </a:ext>
                </a:extLst>
              </p:cNvPr>
              <p:cNvSpPr/>
              <p:nvPr/>
            </p:nvSpPr>
            <p:spPr>
              <a:xfrm>
                <a:off x="8242300" y="3039271"/>
                <a:ext cx="228600" cy="228600"/>
              </a:xfrm>
              <a:prstGeom prst="rect">
                <a:avLst/>
              </a:prstGeom>
              <a:solidFill>
                <a:srgbClr val="FF0000">
                  <a:alpha val="58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CEA2DB7D-16BA-D542-B63D-A8A4BCC1D710}"/>
                  </a:ext>
                </a:extLst>
              </p:cNvPr>
              <p:cNvSpPr txBox="1"/>
              <p:nvPr/>
            </p:nvSpPr>
            <p:spPr>
              <a:xfrm>
                <a:off x="8152870" y="1731432"/>
                <a:ext cx="1168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100" dirty="0"/>
                  <a:t>Sum</a:t>
                </a:r>
                <a:r>
                  <a:rPr kumimoji="1" lang="zh-TW" altLang="en-US" sz="1100" dirty="0"/>
                  <a:t> </a:t>
                </a:r>
                <a:r>
                  <a:rPr kumimoji="1" lang="en-US" altLang="zh-TW" sz="1100" dirty="0"/>
                  <a:t>ranking</a:t>
                </a:r>
                <a:endParaRPr kumimoji="1" lang="zh-TW" altLang="en-US" sz="1100" dirty="0"/>
              </a:p>
            </p:txBody>
          </p:sp>
        </p:grp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15C98894-827D-5548-8F17-F09BA35CA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228" y="3462687"/>
            <a:ext cx="4548425" cy="2786385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C606207A-DF8E-394C-8B51-6EFAB7A56410}"/>
              </a:ext>
            </a:extLst>
          </p:cNvPr>
          <p:cNvSpPr txBox="1"/>
          <p:nvPr/>
        </p:nvSpPr>
        <p:spPr>
          <a:xfrm>
            <a:off x="1167544" y="4282145"/>
            <a:ext cx="446323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Lv.</a:t>
            </a:r>
            <a:r>
              <a:rPr kumimoji="1" lang="zh-TW" altLang="en-US" sz="14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TW" sz="14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：太平</a:t>
            </a:r>
            <a:r>
              <a:rPr lang="zh-TW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區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，大里</a:t>
            </a:r>
            <a:r>
              <a:rPr lang="zh-TW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區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，東勢</a:t>
            </a:r>
            <a:r>
              <a:rPr lang="zh-TW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區</a:t>
            </a:r>
            <a:endParaRPr kumimoji="1" lang="en-US" altLang="zh-TW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疊加土層驗證後</a:t>
            </a:r>
            <a:endParaRPr kumimoji="1" lang="en-US" altLang="zh-TW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4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太平</a:t>
            </a:r>
            <a:r>
              <a:rPr lang="zh-TW" altLang="zh-TW" sz="14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區</a:t>
            </a:r>
            <a:r>
              <a:rPr kumimoji="1" lang="zh-TW" altLang="en-US" sz="14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，東勢</a:t>
            </a:r>
            <a:r>
              <a:rPr lang="zh-TW" altLang="zh-TW" sz="14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區</a:t>
            </a:r>
            <a:r>
              <a:rPr kumimoji="1" lang="zh-TW" altLang="en-US" sz="14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（崩積土）</a:t>
            </a:r>
            <a:r>
              <a:rPr kumimoji="1" lang="en-US" altLang="zh-TW" sz="14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 </a:t>
            </a:r>
            <a:r>
              <a:rPr kumimoji="1" lang="zh-TW" altLang="en-US" sz="14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不適合</a:t>
            </a:r>
            <a:endParaRPr kumimoji="1" lang="en-US" altLang="zh-TW" sz="1400" dirty="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大里區（沖積土）</a:t>
            </a:r>
            <a:r>
              <a:rPr kumimoji="1" lang="en-US" altLang="zh-TW" sz="1400" dirty="0">
                <a:solidFill>
                  <a:schemeClr val="accent6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TW" sz="1400" dirty="0">
                <a:solidFill>
                  <a:schemeClr val="accent6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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適合</a:t>
            </a:r>
            <a:endParaRPr kumimoji="1" lang="en-US" altLang="zh-TW" sz="1400" dirty="0">
              <a:solidFill>
                <a:schemeClr val="accent6">
                  <a:lumMod val="7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TW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TW" sz="14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Lv. B</a:t>
            </a:r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r>
              <a:rPr lang="zh-TW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龍井區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zh-TW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外埔區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zh-TW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清水區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，新社區</a:t>
            </a:r>
            <a:endParaRPr lang="en-US" altLang="zh-TW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疊加土層驗證後</a:t>
            </a:r>
            <a:endParaRPr kumimoji="1" lang="en-US" altLang="zh-TW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4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外埔</a:t>
            </a:r>
            <a:r>
              <a:rPr lang="zh-TW" altLang="zh-TW" sz="14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區</a:t>
            </a:r>
            <a:r>
              <a:rPr kumimoji="1" lang="zh-TW" altLang="en-US" sz="14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（紅壤土）</a:t>
            </a:r>
            <a:r>
              <a:rPr kumimoji="1" lang="en-US" altLang="zh-TW" sz="14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 </a:t>
            </a:r>
            <a:r>
              <a:rPr kumimoji="1" lang="zh-TW" altLang="en-US" sz="14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不適合，排水性良好，但極酸</a:t>
            </a:r>
            <a:endParaRPr kumimoji="1" lang="en-US" altLang="zh-TW" sz="1400" dirty="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清水</a:t>
            </a:r>
            <a:r>
              <a:rPr lang="zh-TW" altLang="zh-TW" sz="1400" dirty="0">
                <a:solidFill>
                  <a:schemeClr val="accent6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區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（紅壤土</a:t>
            </a:r>
            <a:r>
              <a:rPr kumimoji="1" lang="en-US" altLang="zh-TW" sz="1400" dirty="0">
                <a:solidFill>
                  <a:schemeClr val="accent6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沖積土）</a:t>
            </a:r>
            <a:r>
              <a:rPr kumimoji="1" lang="en-US" altLang="zh-TW" sz="1400" dirty="0">
                <a:solidFill>
                  <a:schemeClr val="accent6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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適合</a:t>
            </a:r>
            <a:endParaRPr kumimoji="1" lang="en-US" altLang="zh-TW" sz="1400" dirty="0">
              <a:solidFill>
                <a:schemeClr val="accent6">
                  <a:lumMod val="7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龍井區（紅壤土</a:t>
            </a:r>
            <a:r>
              <a:rPr kumimoji="1" lang="en-US" altLang="zh-TW" sz="1400" dirty="0">
                <a:solidFill>
                  <a:schemeClr val="accent6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沖積土）</a:t>
            </a:r>
            <a:r>
              <a:rPr kumimoji="1" lang="en-US" altLang="zh-TW" sz="1400" dirty="0">
                <a:solidFill>
                  <a:schemeClr val="accent6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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適合</a:t>
            </a:r>
            <a:endParaRPr kumimoji="1" lang="en-US" altLang="zh-TW" sz="1400" dirty="0">
              <a:solidFill>
                <a:schemeClr val="accent6">
                  <a:lumMod val="7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4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新社區（紅壤土</a:t>
            </a:r>
            <a:r>
              <a:rPr kumimoji="1" lang="en-US" altLang="zh-TW" sz="14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r>
              <a:rPr kumimoji="1" lang="zh-TW" altLang="en-US" sz="14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崩積土）</a:t>
            </a:r>
            <a:r>
              <a:rPr kumimoji="1" lang="en-US" altLang="zh-TW" sz="14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</a:t>
            </a:r>
            <a:r>
              <a:rPr kumimoji="1" lang="zh-TW" altLang="en-US" sz="14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不適合</a:t>
            </a:r>
            <a:endParaRPr kumimoji="1" lang="en-US" altLang="zh-TW" sz="2000" dirty="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zh-TW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zh-TW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4BCDB93-9B61-D342-A131-A61BFE90FFA4}"/>
              </a:ext>
            </a:extLst>
          </p:cNvPr>
          <p:cNvSpPr txBox="1"/>
          <p:nvPr/>
        </p:nvSpPr>
        <p:spPr>
          <a:xfrm>
            <a:off x="5647605" y="1983052"/>
            <a:ext cx="58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b="1" dirty="0"/>
              <a:t>和平區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4610004-B4CA-C64C-9ECF-FC74EA8B34B5}"/>
              </a:ext>
            </a:extLst>
          </p:cNvPr>
          <p:cNvSpPr txBox="1"/>
          <p:nvPr/>
        </p:nvSpPr>
        <p:spPr>
          <a:xfrm>
            <a:off x="3793417" y="2195020"/>
            <a:ext cx="58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b="1" dirty="0"/>
              <a:t>東勢區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8FA8D30-8C86-634C-98B1-5BD4D660CCF9}"/>
              </a:ext>
            </a:extLst>
          </p:cNvPr>
          <p:cNvSpPr txBox="1"/>
          <p:nvPr/>
        </p:nvSpPr>
        <p:spPr>
          <a:xfrm>
            <a:off x="3030806" y="1758156"/>
            <a:ext cx="58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b="1" dirty="0"/>
              <a:t>后里區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74E8BD4-D379-3C4B-A330-1B4E19BF8BFA}"/>
              </a:ext>
            </a:extLst>
          </p:cNvPr>
          <p:cNvSpPr txBox="1"/>
          <p:nvPr/>
        </p:nvSpPr>
        <p:spPr>
          <a:xfrm>
            <a:off x="2781607" y="1558101"/>
            <a:ext cx="58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b="1" dirty="0"/>
              <a:t>外埔區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B0FAB52-0999-6D4C-8D71-9C157F21EB86}"/>
              </a:ext>
            </a:extLst>
          </p:cNvPr>
          <p:cNvSpPr txBox="1"/>
          <p:nvPr/>
        </p:nvSpPr>
        <p:spPr>
          <a:xfrm>
            <a:off x="2617690" y="1334352"/>
            <a:ext cx="58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b="1" dirty="0"/>
              <a:t>大甲區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38570C3-63A5-D04F-A297-39D4789D4CC1}"/>
              </a:ext>
            </a:extLst>
          </p:cNvPr>
          <p:cNvSpPr txBox="1"/>
          <p:nvPr/>
        </p:nvSpPr>
        <p:spPr>
          <a:xfrm>
            <a:off x="2207793" y="1431345"/>
            <a:ext cx="58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b="1" dirty="0"/>
              <a:t>大安區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1BCBF20-B97C-DC41-9432-8CCEEC64A65F}"/>
              </a:ext>
            </a:extLst>
          </p:cNvPr>
          <p:cNvSpPr txBox="1"/>
          <p:nvPr/>
        </p:nvSpPr>
        <p:spPr>
          <a:xfrm>
            <a:off x="2101735" y="1838834"/>
            <a:ext cx="58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b="1" dirty="0"/>
              <a:t>清水區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825A954-90E2-A54A-899C-6A2E5631E1BB}"/>
              </a:ext>
            </a:extLst>
          </p:cNvPr>
          <p:cNvSpPr txBox="1"/>
          <p:nvPr/>
        </p:nvSpPr>
        <p:spPr>
          <a:xfrm>
            <a:off x="1807821" y="2491030"/>
            <a:ext cx="58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b="1" dirty="0"/>
              <a:t>龍井區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F80A5C9-A41B-5F43-BA4D-14EC74CE8767}"/>
              </a:ext>
            </a:extLst>
          </p:cNvPr>
          <p:cNvSpPr txBox="1"/>
          <p:nvPr/>
        </p:nvSpPr>
        <p:spPr>
          <a:xfrm>
            <a:off x="2524591" y="2324090"/>
            <a:ext cx="58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b="1" dirty="0"/>
              <a:t>大雅區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6384075-D0BA-0E47-B59B-FB92E81C3667}"/>
              </a:ext>
            </a:extLst>
          </p:cNvPr>
          <p:cNvSpPr txBox="1"/>
          <p:nvPr/>
        </p:nvSpPr>
        <p:spPr>
          <a:xfrm>
            <a:off x="1965313" y="2886145"/>
            <a:ext cx="58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b="1" dirty="0"/>
              <a:t>大肚區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8F2A127-4EAC-A44F-B364-E56F808F2DB9}"/>
              </a:ext>
            </a:extLst>
          </p:cNvPr>
          <p:cNvSpPr txBox="1"/>
          <p:nvPr/>
        </p:nvSpPr>
        <p:spPr>
          <a:xfrm>
            <a:off x="2846322" y="3229112"/>
            <a:ext cx="58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b="1" dirty="0"/>
              <a:t>大里區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185EB7C-9D35-DA48-B620-2ECF877C01A9}"/>
              </a:ext>
            </a:extLst>
          </p:cNvPr>
          <p:cNvSpPr txBox="1"/>
          <p:nvPr/>
        </p:nvSpPr>
        <p:spPr>
          <a:xfrm>
            <a:off x="3349448" y="3047229"/>
            <a:ext cx="58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b="1" dirty="0"/>
              <a:t>太平區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104A512-5385-EA4B-A03E-92CFD039716B}"/>
              </a:ext>
            </a:extLst>
          </p:cNvPr>
          <p:cNvSpPr txBox="1"/>
          <p:nvPr/>
        </p:nvSpPr>
        <p:spPr>
          <a:xfrm>
            <a:off x="3477986" y="2370710"/>
            <a:ext cx="587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b="1" dirty="0"/>
              <a:t>新社區</a:t>
            </a: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74BF192B-C805-7347-B710-CB6C664BC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4096" y="6349564"/>
            <a:ext cx="1485675" cy="31514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B75EDFF-9DEB-AB4B-AF4E-7D87E48F8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18" y="305072"/>
            <a:ext cx="433070" cy="433070"/>
          </a:xfrm>
          <a:prstGeom prst="rect">
            <a:avLst/>
          </a:prstGeom>
        </p:spPr>
      </p:pic>
      <p:sp>
        <p:nvSpPr>
          <p:cNvPr id="47" name="標題 1">
            <a:extLst>
              <a:ext uri="{FF2B5EF4-FFF2-40B4-BE49-F238E27FC236}">
                <a16:creationId xmlns:a16="http://schemas.microsoft.com/office/drawing/2014/main" id="{99B9C821-A024-1940-AD76-A30CA432DA9F}"/>
              </a:ext>
            </a:extLst>
          </p:cNvPr>
          <p:cNvSpPr txBox="1">
            <a:spLocks/>
          </p:cNvSpPr>
          <p:nvPr/>
        </p:nvSpPr>
        <p:spPr>
          <a:xfrm>
            <a:off x="701333" y="-40642"/>
            <a:ext cx="10515600" cy="751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疊加土壤圖層圖再次驗證分級結果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EF48909-5EDA-DA42-8FE8-3FBC3C260645}"/>
              </a:ext>
            </a:extLst>
          </p:cNvPr>
          <p:cNvSpPr txBox="1"/>
          <p:nvPr/>
        </p:nvSpPr>
        <p:spPr>
          <a:xfrm>
            <a:off x="10308960" y="3221251"/>
            <a:ext cx="20301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（農試所土壤分類圖）</a:t>
            </a:r>
            <a:endParaRPr lang="zh-TW" altLang="zh-TW" sz="9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zh-TW" altLang="en-US" sz="1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5144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525D71C-B8F0-8C40-8520-4CB97C032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737" y="2000855"/>
            <a:ext cx="5504971" cy="4492020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36F154E-3837-9142-BA59-B31692C8008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000075"/>
            <a:ext cx="5505926" cy="44928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C51177A-5A01-4945-A0AA-42E0EB6AEF9E}"/>
              </a:ext>
            </a:extLst>
          </p:cNvPr>
          <p:cNvSpPr/>
          <p:nvPr/>
        </p:nvSpPr>
        <p:spPr>
          <a:xfrm>
            <a:off x="768096" y="2697480"/>
            <a:ext cx="5093612" cy="374904"/>
          </a:xfrm>
          <a:prstGeom prst="rect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3C2735-A7CB-1B4A-9F3D-086B58633A6E}"/>
              </a:ext>
            </a:extLst>
          </p:cNvPr>
          <p:cNvSpPr/>
          <p:nvPr/>
        </p:nvSpPr>
        <p:spPr>
          <a:xfrm flipV="1">
            <a:off x="6435524" y="2555932"/>
            <a:ext cx="5166402" cy="45719"/>
          </a:xfrm>
          <a:prstGeom prst="rect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8DA44FA-6D39-0940-9EDF-122940B3C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4096" y="6349564"/>
            <a:ext cx="1485675" cy="315143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1B0AE35D-AB92-BE48-A79B-0E7B0C882AF8}"/>
              </a:ext>
            </a:extLst>
          </p:cNvPr>
          <p:cNvSpPr txBox="1">
            <a:spLocks/>
          </p:cNvSpPr>
          <p:nvPr/>
        </p:nvSpPr>
        <p:spPr>
          <a:xfrm>
            <a:off x="3085791" y="1624294"/>
            <a:ext cx="10515600" cy="751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zh-TW" altLang="en-US" sz="2400" b="1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2858EA8-F457-7B41-9DF0-0EEF22DD1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95" y="464318"/>
            <a:ext cx="433070" cy="433070"/>
          </a:xfrm>
          <a:prstGeom prst="rect">
            <a:avLst/>
          </a:prstGeom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id="{E32C0F53-DE00-D041-A38B-65F6CA87460A}"/>
              </a:ext>
            </a:extLst>
          </p:cNvPr>
          <p:cNvSpPr txBox="1">
            <a:spLocks/>
          </p:cNvSpPr>
          <p:nvPr/>
        </p:nvSpPr>
        <p:spPr>
          <a:xfrm>
            <a:off x="701333" y="105124"/>
            <a:ext cx="10515600" cy="751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大里區 </a:t>
            </a:r>
            <a:r>
              <a:rPr kumimoji="1" lang="en-US" altLang="zh-TW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(station C1F981)</a:t>
            </a:r>
            <a:endParaRPr kumimoji="1" lang="zh-TW" altLang="en-US" sz="2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B59754A-86FD-9B44-A8F0-F082ABF58B51}"/>
              </a:ext>
            </a:extLst>
          </p:cNvPr>
          <p:cNvCxnSpPr>
            <a:cxnSpLocks/>
          </p:cNvCxnSpPr>
          <p:nvPr/>
        </p:nvCxnSpPr>
        <p:spPr>
          <a:xfrm>
            <a:off x="3085791" y="2000075"/>
            <a:ext cx="1" cy="4111967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0712D069-F8C1-FC4E-8B0A-EA315FFD38F8}"/>
              </a:ext>
            </a:extLst>
          </p:cNvPr>
          <p:cNvCxnSpPr>
            <a:cxnSpLocks/>
          </p:cNvCxnSpPr>
          <p:nvPr/>
        </p:nvCxnSpPr>
        <p:spPr>
          <a:xfrm>
            <a:off x="4112723" y="2000074"/>
            <a:ext cx="1" cy="4111967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C8701D0-3B39-AC48-B556-FCCEA085AFC2}"/>
              </a:ext>
            </a:extLst>
          </p:cNvPr>
          <p:cNvCxnSpPr>
            <a:cxnSpLocks/>
          </p:cNvCxnSpPr>
          <p:nvPr/>
        </p:nvCxnSpPr>
        <p:spPr>
          <a:xfrm>
            <a:off x="10114914" y="2004230"/>
            <a:ext cx="1" cy="4111967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842C89A-B5DA-7F4D-B1F7-D7552D60CC22}"/>
              </a:ext>
            </a:extLst>
          </p:cNvPr>
          <p:cNvSpPr txBox="1"/>
          <p:nvPr/>
        </p:nvSpPr>
        <p:spPr>
          <a:xfrm>
            <a:off x="4234289" y="4633542"/>
            <a:ext cx="12338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2017</a:t>
            </a:r>
            <a:r>
              <a:rPr kumimoji="1" lang="zh-TW" altLang="en-US" sz="11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年的</a:t>
            </a:r>
            <a:r>
              <a:rPr kumimoji="1" lang="en-US" altLang="zh-TW" sz="11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2-4</a:t>
            </a:r>
            <a:r>
              <a:rPr kumimoji="1" lang="zh-TW" altLang="en-US" sz="11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月為最好的充實期</a:t>
            </a:r>
            <a:endParaRPr kumimoji="1" lang="zh-TW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1005BF7E-519C-7D42-99C3-B25B4A11B478}"/>
              </a:ext>
            </a:extLst>
          </p:cNvPr>
          <p:cNvCxnSpPr>
            <a:cxnSpLocks/>
          </p:cNvCxnSpPr>
          <p:nvPr/>
        </p:nvCxnSpPr>
        <p:spPr>
          <a:xfrm>
            <a:off x="10729187" y="2018461"/>
            <a:ext cx="1" cy="4111967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4CB02C0-AC68-4647-A954-F2FF50BB3797}"/>
              </a:ext>
            </a:extLst>
          </p:cNvPr>
          <p:cNvSpPr txBox="1"/>
          <p:nvPr/>
        </p:nvSpPr>
        <p:spPr>
          <a:xfrm>
            <a:off x="10847526" y="4464265"/>
            <a:ext cx="12308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2018</a:t>
            </a:r>
            <a:r>
              <a:rPr kumimoji="1" lang="zh-TW" altLang="en-US" sz="11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年的</a:t>
            </a:r>
            <a:r>
              <a:rPr kumimoji="1" lang="en-US" altLang="zh-TW" sz="11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1-3</a:t>
            </a:r>
            <a:r>
              <a:rPr kumimoji="1" lang="zh-TW" altLang="en-US" sz="11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月為最好的充實期</a:t>
            </a:r>
            <a:endParaRPr kumimoji="1" lang="zh-TW" altLang="en-US" sz="11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748AA42-D648-2947-A1F2-F77B1EA5307A}"/>
              </a:ext>
            </a:extLst>
          </p:cNvPr>
          <p:cNvSpPr txBox="1"/>
          <p:nvPr/>
        </p:nvSpPr>
        <p:spPr>
          <a:xfrm>
            <a:off x="2498427" y="1438900"/>
            <a:ext cx="1898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latin typeface="Arial" panose="020B0604020202020204" pitchFamily="34" charset="0"/>
                <a:cs typeface="Arial" panose="020B0604020202020204" pitchFamily="34" charset="0"/>
              </a:rPr>
              <a:t>Temperature (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°C</a:t>
            </a:r>
            <a:r>
              <a:rPr kumimoji="1" lang="en-US" altLang="zh-TW" sz="1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1"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7997142-CF6A-004B-9AE8-E6DECA984904}"/>
              </a:ext>
            </a:extLst>
          </p:cNvPr>
          <p:cNvSpPr txBox="1"/>
          <p:nvPr/>
        </p:nvSpPr>
        <p:spPr>
          <a:xfrm>
            <a:off x="7899593" y="1520917"/>
            <a:ext cx="1898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latin typeface="Arial" panose="020B0604020202020204" pitchFamily="34" charset="0"/>
                <a:cs typeface="Arial" panose="020B0604020202020204" pitchFamily="34" charset="0"/>
              </a:rPr>
              <a:t>Median</a:t>
            </a:r>
            <a:r>
              <a:rPr kumimoji="1" lang="zh-TW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TW" sz="1400" b="1" dirty="0">
                <a:latin typeface="Arial" panose="020B0604020202020204" pitchFamily="34" charset="0"/>
                <a:cs typeface="Arial" panose="020B0604020202020204" pitchFamily="34" charset="0"/>
              </a:rPr>
              <a:t>humidity</a:t>
            </a:r>
            <a:r>
              <a:rPr kumimoji="1" lang="zh-TW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TW" sz="1400" b="1" dirty="0">
                <a:latin typeface="Arial" panose="020B0604020202020204" pitchFamily="34" charset="0"/>
                <a:cs typeface="Arial" panose="020B0604020202020204" pitchFamily="34" charset="0"/>
              </a:rPr>
              <a:t>(%)</a:t>
            </a:r>
            <a:endParaRPr kumimoji="1"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2871436E-EDA9-FD45-B8B7-EA0D6162A32C}"/>
              </a:ext>
            </a:extLst>
          </p:cNvPr>
          <p:cNvSpPr txBox="1">
            <a:spLocks/>
          </p:cNvSpPr>
          <p:nvPr/>
        </p:nvSpPr>
        <p:spPr>
          <a:xfrm>
            <a:off x="701333" y="308179"/>
            <a:ext cx="10515600" cy="751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由最適充實時間反推適合種植時間</a:t>
            </a:r>
            <a:r>
              <a:rPr kumimoji="1" lang="en-US" altLang="zh-TW" sz="1200" b="1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</a:t>
            </a:r>
            <a:r>
              <a:rPr kumimoji="1" lang="zh-TW" altLang="en-US" sz="1200" b="1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無法找出連續符合篩選條件的日期</a:t>
            </a:r>
            <a:endParaRPr kumimoji="1" lang="zh-TW" altLang="en-US" sz="12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203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5217C94-B70D-054D-BF39-30B03CD40315}"/>
              </a:ext>
            </a:extLst>
          </p:cNvPr>
          <p:cNvSpPr/>
          <p:nvPr/>
        </p:nvSpPr>
        <p:spPr>
          <a:xfrm>
            <a:off x="0" y="-2466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16260F5-A21D-1F46-993E-722F4BA8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2" y="34991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TW" altLang="en-US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專案思路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1614803-89FA-3F44-9E6E-98668163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3A9DFC8-3A60-D644-90BC-E86CF6E4D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4" y="662652"/>
            <a:ext cx="700088" cy="700088"/>
          </a:xfrm>
          <a:prstGeom prst="rect">
            <a:avLst/>
          </a:prstGeom>
        </p:spPr>
      </p:pic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A6A481F9-7CD1-A947-B46E-0CE11A430B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2138471"/>
              </p:ext>
            </p:extLst>
          </p:nvPr>
        </p:nvGraphicFramePr>
        <p:xfrm>
          <a:off x="976312" y="1012696"/>
          <a:ext cx="10848903" cy="5475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21879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1">
            <a:extLst>
              <a:ext uri="{FF2B5EF4-FFF2-40B4-BE49-F238E27FC236}">
                <a16:creationId xmlns:a16="http://schemas.microsoft.com/office/drawing/2014/main" id="{9D57F635-FCE9-3E4A-9A8D-4A8A209F15E2}"/>
              </a:ext>
            </a:extLst>
          </p:cNvPr>
          <p:cNvSpPr txBox="1">
            <a:spLocks/>
          </p:cNvSpPr>
          <p:nvPr/>
        </p:nvSpPr>
        <p:spPr>
          <a:xfrm>
            <a:off x="701333" y="105122"/>
            <a:ext cx="10515600" cy="751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與</a:t>
            </a:r>
            <a:r>
              <a:rPr kumimoji="1" lang="en-US" altLang="zh-TW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API</a:t>
            </a:r>
            <a:r>
              <a:rPr kumimoji="1"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竄串聯顯示在 </a:t>
            </a:r>
            <a:r>
              <a:rPr kumimoji="1" lang="en-US" altLang="zh-TW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open</a:t>
            </a:r>
            <a:r>
              <a:rPr kumimoji="1"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TW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street</a:t>
            </a:r>
            <a:r>
              <a:rPr kumimoji="1" lang="zh-TW" altLang="en-US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TW" sz="24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map</a:t>
            </a:r>
            <a:endParaRPr kumimoji="1" lang="zh-TW" altLang="en-US" sz="24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A8919BCC-219B-3E4A-9EC7-BDCF3336D016}"/>
              </a:ext>
            </a:extLst>
          </p:cNvPr>
          <p:cNvSpPr txBox="1">
            <a:spLocks/>
          </p:cNvSpPr>
          <p:nvPr/>
        </p:nvSpPr>
        <p:spPr>
          <a:xfrm>
            <a:off x="701333" y="308177"/>
            <a:ext cx="10515600" cy="751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23</a:t>
            </a:r>
            <a:r>
              <a:rPr kumimoji="1" lang="zh-TW" altLang="en-US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觀測站的</a:t>
            </a:r>
            <a:r>
              <a:rPr kumimoji="1" lang="en-US" altLang="zh-TW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53</a:t>
            </a:r>
            <a:r>
              <a:rPr kumimoji="1" lang="zh-TW" altLang="en-US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週分級動態圖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96B3E0A0-B588-334A-8C5D-99F0A2FD9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61" y="406519"/>
            <a:ext cx="534572" cy="53457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60D19442-0AB7-FB4B-9AB6-6E304A2A4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4096" y="6349564"/>
            <a:ext cx="1485675" cy="315143"/>
          </a:xfrm>
          <a:prstGeom prst="rect">
            <a:avLst/>
          </a:prstGeom>
        </p:spPr>
      </p:pic>
      <p:pic>
        <p:nvPicPr>
          <p:cNvPr id="27" name="53 dynamic weeks" descr="53 dynamic weeks">
            <a:hlinkClick r:id="" action="ppaction://media"/>
            <a:extLst>
              <a:ext uri="{FF2B5EF4-FFF2-40B4-BE49-F238E27FC236}">
                <a16:creationId xmlns:a16="http://schemas.microsoft.com/office/drawing/2014/main" id="{66CD06D0-E9C1-6E4F-A28E-833578EFB4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9307" t="3674" r="20001"/>
          <a:stretch/>
        </p:blipFill>
        <p:spPr>
          <a:xfrm>
            <a:off x="701333" y="1158081"/>
            <a:ext cx="6028354" cy="538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5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26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8D0A829-7DAE-E446-8F82-CD0BD1F26C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0C106D-FC02-A64C-B838-AE2CEBA7A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27" y="34120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TW" altLang="en-US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1C4896-1422-CF45-AF5C-18BFAA4B7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790"/>
            <a:ext cx="10515600" cy="4351338"/>
          </a:xfrm>
        </p:spPr>
        <p:txBody>
          <a:bodyPr/>
          <a:lstStyle/>
          <a:p>
            <a:pPr marL="285750" indent="-285750"/>
            <a:r>
              <a:rPr kumimoji="1"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依據溫度</a:t>
            </a:r>
            <a:r>
              <a:rPr kumimoji="1"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r>
              <a:rPr kumimoji="1"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濕度</a:t>
            </a:r>
            <a:r>
              <a:rPr kumimoji="1"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+</a:t>
            </a:r>
            <a:r>
              <a:rPr kumimoji="1"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土壤分級，將臺中行政區適合種植小麥篩選出：</a:t>
            </a:r>
            <a:endParaRPr kumimoji="1" lang="en-US" altLang="zh-TW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/>
            <a:r>
              <a:rPr kumimoji="1"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大里區</a:t>
            </a:r>
            <a:r>
              <a:rPr kumimoji="1"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</a:t>
            </a:r>
            <a:r>
              <a:rPr kumimoji="1"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kumimoji="1" lang="en-US" altLang="zh-TW" sz="2400" baseline="300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</a:t>
            </a:r>
            <a:r>
              <a:rPr kumimoji="1"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endParaRPr kumimoji="1" lang="en-US" altLang="zh-TW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/>
            <a:r>
              <a:rPr kumimoji="1"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清水區和龍井區</a:t>
            </a:r>
            <a:r>
              <a:rPr kumimoji="1"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</a:t>
            </a:r>
            <a:r>
              <a:rPr kumimoji="1"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kumimoji="1" lang="en-US" altLang="zh-TW" sz="2400" baseline="30000" dirty="0">
                <a:latin typeface="PingFang SC" panose="020B0400000000000000" pitchFamily="34" charset="-122"/>
                <a:ea typeface="PingFang SC" panose="020B0400000000000000" pitchFamily="34" charset="-122"/>
              </a:rPr>
              <a:t>nd</a:t>
            </a:r>
          </a:p>
          <a:p>
            <a:pPr marL="0" indent="0">
              <a:buNone/>
            </a:pPr>
            <a:r>
              <a:rPr kumimoji="1" lang="zh-TW" altLang="en-US" sz="2400" baseline="30000" dirty="0">
                <a:latin typeface="PingFang SC" panose="020B0400000000000000" pitchFamily="34" charset="-122"/>
                <a:ea typeface="PingFang SC" panose="020B0400000000000000" pitchFamily="34" charset="-122"/>
              </a:rPr>
              <a:t>**大里區與大雅區</a:t>
            </a:r>
            <a:r>
              <a:rPr kumimoji="1" lang="en-US" altLang="zh-TW" sz="2400" baseline="30000" dirty="0"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kumimoji="1" lang="zh-TW" altLang="en-US" sz="2400" baseline="30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文獻推薦種植</a:t>
            </a:r>
            <a:r>
              <a:rPr kumimoji="1" lang="en-US" altLang="zh-TW" sz="2400" baseline="30000" dirty="0"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kumimoji="1" lang="zh-TW" altLang="en-US" sz="2400" baseline="30000" dirty="0">
                <a:latin typeface="PingFang SC" panose="020B0400000000000000" pitchFamily="34" charset="-122"/>
                <a:ea typeface="PingFang SC" panose="020B0400000000000000" pitchFamily="34" charset="-122"/>
              </a:rPr>
              <a:t>距離</a:t>
            </a:r>
            <a:r>
              <a:rPr kumimoji="1" lang="en-US" altLang="zh-TW" sz="2400" baseline="30000" dirty="0">
                <a:latin typeface="PingFang SC" panose="020B0400000000000000" pitchFamily="34" charset="-122"/>
                <a:ea typeface="PingFang SC" panose="020B0400000000000000" pitchFamily="34" charset="-122"/>
              </a:rPr>
              <a:t>21km</a:t>
            </a:r>
          </a:p>
          <a:p>
            <a:endParaRPr kumimoji="1" lang="zh-TW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861D01-2FE4-2D43-B174-AC6F00B64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096" y="6349564"/>
            <a:ext cx="1485675" cy="31514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5954611-9FF7-374A-A9F8-4C7A6BDB30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694" t="15569" r="21257" b="22993"/>
          <a:stretch/>
        </p:blipFill>
        <p:spPr>
          <a:xfrm>
            <a:off x="100013" y="443956"/>
            <a:ext cx="1014413" cy="88956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FE8B981-017A-F24B-A237-9C9CE152A4D4}"/>
              </a:ext>
            </a:extLst>
          </p:cNvPr>
          <p:cNvSpPr/>
          <p:nvPr/>
        </p:nvSpPr>
        <p:spPr>
          <a:xfrm>
            <a:off x="908327" y="3305908"/>
            <a:ext cx="7518221" cy="3043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A94FDD5A-031B-3342-BEF8-A885948CF4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t="13354"/>
          <a:stretch/>
        </p:blipFill>
        <p:spPr>
          <a:xfrm>
            <a:off x="908327" y="3421576"/>
            <a:ext cx="5614802" cy="2919021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53B57051-1AB5-354A-BD0A-844FD6A4515E}"/>
              </a:ext>
            </a:extLst>
          </p:cNvPr>
          <p:cNvGrpSpPr/>
          <p:nvPr/>
        </p:nvGrpSpPr>
        <p:grpSpPr>
          <a:xfrm>
            <a:off x="6708819" y="3853479"/>
            <a:ext cx="1486430" cy="1536439"/>
            <a:chOff x="8152870" y="1774754"/>
            <a:chExt cx="1486430" cy="1536439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5744916-9B55-7340-9AF8-C0A3479A021A}"/>
                </a:ext>
              </a:extLst>
            </p:cNvPr>
            <p:cNvSpPr txBox="1"/>
            <p:nvPr/>
          </p:nvSpPr>
          <p:spPr>
            <a:xfrm>
              <a:off x="8470900" y="2033920"/>
              <a:ext cx="116840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100" dirty="0"/>
                <a:t>Level</a:t>
              </a:r>
              <a:r>
                <a:rPr kumimoji="1" lang="zh-TW" altLang="en-US" sz="1100" dirty="0"/>
                <a:t> </a:t>
              </a:r>
              <a:r>
                <a:rPr kumimoji="1" lang="en-US" altLang="zh-TW" sz="1100" dirty="0"/>
                <a:t>A</a:t>
              </a:r>
            </a:p>
            <a:p>
              <a:endParaRPr kumimoji="1" lang="en-US" altLang="zh-TW" sz="1100" dirty="0"/>
            </a:p>
            <a:p>
              <a:r>
                <a:rPr kumimoji="1" lang="en-US" altLang="zh-TW" sz="1100" dirty="0"/>
                <a:t>Level</a:t>
              </a:r>
              <a:r>
                <a:rPr kumimoji="1" lang="zh-TW" altLang="en-US" sz="1100" dirty="0"/>
                <a:t> </a:t>
              </a:r>
              <a:r>
                <a:rPr kumimoji="1" lang="en-US" altLang="zh-TW" sz="1100" dirty="0"/>
                <a:t>B</a:t>
              </a:r>
            </a:p>
            <a:p>
              <a:endParaRPr kumimoji="1" lang="en-US" altLang="zh-TW" sz="1100" dirty="0"/>
            </a:p>
            <a:p>
              <a:r>
                <a:rPr kumimoji="1" lang="en-US" altLang="zh-TW" sz="1100" dirty="0"/>
                <a:t>Level</a:t>
              </a:r>
              <a:r>
                <a:rPr kumimoji="1" lang="zh-TW" altLang="en-US" sz="1100" dirty="0"/>
                <a:t> </a:t>
              </a:r>
              <a:r>
                <a:rPr kumimoji="1" lang="en-US" altLang="zh-TW" sz="1100" dirty="0"/>
                <a:t>C</a:t>
              </a:r>
            </a:p>
            <a:p>
              <a:endParaRPr kumimoji="1" lang="en-US" altLang="zh-TW" sz="1100" dirty="0"/>
            </a:p>
            <a:p>
              <a:r>
                <a:rPr kumimoji="1" lang="en-US" altLang="zh-TW" sz="1100" dirty="0"/>
                <a:t>Level</a:t>
              </a:r>
              <a:r>
                <a:rPr kumimoji="1" lang="zh-TW" altLang="en-US" sz="1100" dirty="0"/>
                <a:t> </a:t>
              </a:r>
              <a:r>
                <a:rPr kumimoji="1" lang="en-US" altLang="zh-TW" sz="1100" dirty="0"/>
                <a:t>D</a:t>
              </a:r>
              <a:endParaRPr kumimoji="1" lang="zh-TW" altLang="en-US" sz="1100" dirty="0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12009F48-3856-2247-854F-CD4B8D7A0E9C}"/>
                </a:ext>
              </a:extLst>
            </p:cNvPr>
            <p:cNvGrpSpPr/>
            <p:nvPr/>
          </p:nvGrpSpPr>
          <p:grpSpPr>
            <a:xfrm>
              <a:off x="8152870" y="1774754"/>
              <a:ext cx="1168400" cy="1536439"/>
              <a:chOff x="8152870" y="1731432"/>
              <a:chExt cx="1168400" cy="1536439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EC88744-34C9-4545-800C-42D48AB60CC6}"/>
                  </a:ext>
                </a:extLst>
              </p:cNvPr>
              <p:cNvSpPr/>
              <p:nvPr/>
            </p:nvSpPr>
            <p:spPr>
              <a:xfrm>
                <a:off x="8242300" y="2082800"/>
                <a:ext cx="228600" cy="228600"/>
              </a:xfrm>
              <a:prstGeom prst="rect">
                <a:avLst/>
              </a:prstGeom>
              <a:solidFill>
                <a:srgbClr val="88E993">
                  <a:alpha val="66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18FB977-B416-024E-BE9A-7245B53F473A}"/>
                  </a:ext>
                </a:extLst>
              </p:cNvPr>
              <p:cNvSpPr/>
              <p:nvPr/>
            </p:nvSpPr>
            <p:spPr>
              <a:xfrm>
                <a:off x="8242300" y="2393157"/>
                <a:ext cx="228600" cy="2286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79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0E8B6E9-2403-F04F-A7ED-AEB55A0850C1}"/>
                  </a:ext>
                </a:extLst>
              </p:cNvPr>
              <p:cNvSpPr/>
              <p:nvPr/>
            </p:nvSpPr>
            <p:spPr>
              <a:xfrm>
                <a:off x="8242300" y="2703514"/>
                <a:ext cx="228600" cy="228600"/>
              </a:xfrm>
              <a:prstGeom prst="rect">
                <a:avLst/>
              </a:prstGeom>
              <a:solidFill>
                <a:srgbClr val="FFC000">
                  <a:alpha val="96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9294D0C-D6B3-0945-BF2F-6B9F4AA557DA}"/>
                  </a:ext>
                </a:extLst>
              </p:cNvPr>
              <p:cNvSpPr/>
              <p:nvPr/>
            </p:nvSpPr>
            <p:spPr>
              <a:xfrm>
                <a:off x="8242300" y="3039271"/>
                <a:ext cx="228600" cy="228600"/>
              </a:xfrm>
              <a:prstGeom prst="rect">
                <a:avLst/>
              </a:prstGeom>
              <a:solidFill>
                <a:srgbClr val="FF0000">
                  <a:alpha val="58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1AE53-C0C8-1842-A8CD-5F3FB226F190}"/>
                  </a:ext>
                </a:extLst>
              </p:cNvPr>
              <p:cNvSpPr txBox="1"/>
              <p:nvPr/>
            </p:nvSpPr>
            <p:spPr>
              <a:xfrm>
                <a:off x="8152870" y="1731432"/>
                <a:ext cx="1168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100" dirty="0"/>
                  <a:t>Sum</a:t>
                </a:r>
                <a:r>
                  <a:rPr kumimoji="1" lang="zh-TW" altLang="en-US" sz="1100" dirty="0"/>
                  <a:t> </a:t>
                </a:r>
                <a:r>
                  <a:rPr kumimoji="1" lang="en-US" altLang="zh-TW" sz="1100" dirty="0"/>
                  <a:t>ranking</a:t>
                </a:r>
                <a:endParaRPr kumimoji="1" lang="zh-TW" altLang="en-US" sz="1100" dirty="0"/>
              </a:p>
            </p:txBody>
          </p:sp>
        </p:grp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383C8B68-5536-6C42-A7E5-8E8F93F18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2784" y="5075387"/>
            <a:ext cx="228709" cy="22870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758FAAD-6D37-BC47-9B84-FA321FF98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7904" y="4128705"/>
            <a:ext cx="228709" cy="22870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1D10A19-866B-6D45-ADC2-55D742CDC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6969" y="4652377"/>
            <a:ext cx="228709" cy="22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5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22D4B1B-85DC-EC44-82BE-1C512CB2B2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86E309-6FF9-CE43-AE65-72562E325A66}"/>
              </a:ext>
            </a:extLst>
          </p:cNvPr>
          <p:cNvSpPr/>
          <p:nvPr/>
        </p:nvSpPr>
        <p:spPr>
          <a:xfrm>
            <a:off x="2119823" y="1174126"/>
            <a:ext cx="7952354" cy="4509748"/>
          </a:xfrm>
          <a:prstGeom prst="rect">
            <a:avLst/>
          </a:prstGeom>
          <a:solidFill>
            <a:schemeClr val="lt1">
              <a:alpha val="8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A505285-4235-A041-8DA8-85EB8600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821" y="2859684"/>
            <a:ext cx="4490358" cy="18712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TW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綜合兩個方法討論與比較</a:t>
            </a:r>
            <a:endParaRPr kumimoji="1" lang="en-US" altLang="zh-TW" sz="4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 algn="ctr">
              <a:buNone/>
            </a:pP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 algn="ctr">
              <a:buNone/>
            </a:pP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 algn="ctr">
              <a:buNone/>
            </a:pPr>
            <a:endParaRPr kumimoji="1" lang="zh-CN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E1A4954-49B3-144A-A905-5BE97192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096" y="6349564"/>
            <a:ext cx="1485675" cy="31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51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8D0A829-7DAE-E446-8F82-CD0BD1F26C3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0C106D-FC02-A64C-B838-AE2CEBA7A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74" y="381072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TW" altLang="en-US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兩個方法優缺點比較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861D01-2FE4-2D43-B174-AC6F00B64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096" y="6349564"/>
            <a:ext cx="1485675" cy="31514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5954611-9FF7-374A-A9F8-4C7A6BDB30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694" t="15569" r="21257" b="22993"/>
          <a:stretch/>
        </p:blipFill>
        <p:spPr>
          <a:xfrm>
            <a:off x="100013" y="443956"/>
            <a:ext cx="1014413" cy="889564"/>
          </a:xfrm>
          <a:prstGeom prst="rect">
            <a:avLst/>
          </a:prstGeom>
        </p:spPr>
      </p:pic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B7881D14-373C-5E46-A5DB-64C9107EC0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573375"/>
              </p:ext>
            </p:extLst>
          </p:nvPr>
        </p:nvGraphicFramePr>
        <p:xfrm>
          <a:off x="838200" y="1931315"/>
          <a:ext cx="8926926" cy="2995369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5642">
                  <a:extLst>
                    <a:ext uri="{9D8B030D-6E8A-4147-A177-3AD203B41FA5}">
                      <a16:colId xmlns:a16="http://schemas.microsoft.com/office/drawing/2014/main" val="3649938257"/>
                    </a:ext>
                  </a:extLst>
                </a:gridCol>
                <a:gridCol w="3129883">
                  <a:extLst>
                    <a:ext uri="{9D8B030D-6E8A-4147-A177-3AD203B41FA5}">
                      <a16:colId xmlns:a16="http://schemas.microsoft.com/office/drawing/2014/main" val="4146508563"/>
                    </a:ext>
                  </a:extLst>
                </a:gridCol>
                <a:gridCol w="2821401">
                  <a:extLst>
                    <a:ext uri="{9D8B030D-6E8A-4147-A177-3AD203B41FA5}">
                      <a16:colId xmlns:a16="http://schemas.microsoft.com/office/drawing/2014/main" val="4116994813"/>
                    </a:ext>
                  </a:extLst>
                </a:gridCol>
              </a:tblGrid>
              <a:tr h="40418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Arc</a:t>
                      </a:r>
                      <a:r>
                        <a:rPr lang="zh-TW" alt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GIS</a:t>
                      </a:r>
                      <a:r>
                        <a:rPr lang="zh-TW" alt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Pro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zh-TW" alt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programming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137977"/>
                  </a:ext>
                </a:extLst>
              </a:tr>
              <a:tr h="1295594">
                <a:tc>
                  <a:txBody>
                    <a:bodyPr/>
                    <a:lstStyle/>
                    <a:p>
                      <a:pPr algn="ctr"/>
                      <a:endParaRPr lang="en-US" altLang="zh-TW" b="1" dirty="0"/>
                    </a:p>
                    <a:p>
                      <a:pPr algn="ctr"/>
                      <a:r>
                        <a:rPr lang="zh-TW" altLang="en-US" b="1" dirty="0"/>
                        <a:t>優點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疊圖方便</a:t>
                      </a:r>
                      <a:endParaRPr lang="en-US" altLang="zh-TW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可篩選符合條件的連續性時間</a:t>
                      </a:r>
                      <a:endParaRPr lang="en-US" altLang="zh-TW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篩選出的地區可精確到路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/>
                        <a:t>結果直觀</a:t>
                      </a:r>
                      <a:endParaRPr lang="en-US" altLang="zh-TW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可作出動圖</a:t>
                      </a:r>
                      <a:endParaRPr lang="en-US" altLang="zh-TW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資料轉換容易（與其他平台串聯）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044397"/>
                  </a:ext>
                </a:extLst>
              </a:tr>
              <a:tr h="1295594">
                <a:tc>
                  <a:txBody>
                    <a:bodyPr/>
                    <a:lstStyle/>
                    <a:p>
                      <a:pPr algn="ctr"/>
                      <a:endParaRPr lang="en-US" altLang="zh-TW" b="1" dirty="0"/>
                    </a:p>
                    <a:p>
                      <a:pPr algn="ctr"/>
                      <a:r>
                        <a:rPr lang="zh-TW" altLang="en-US" b="1" dirty="0"/>
                        <a:t>缺點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結果不直觀（對農民不友好，需專人解釋）</a:t>
                      </a:r>
                      <a:endParaRPr lang="en-US" altLang="zh-TW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以觀測站的點作為其他地區的預測資料？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疊圖不方便</a:t>
                      </a:r>
                      <a:endParaRPr lang="en-US" altLang="zh-TW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不可篩選符合條件的連續性時間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60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308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5217C94-B70D-054D-BF39-30B03CD403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16260F5-A21D-1F46-993E-722F4BA8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2" y="34991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TW" altLang="en-US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討論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1614803-89FA-3F44-9E6E-98668163D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D74B0C7E-AE4E-0E42-A515-C970FD45B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雖在山區的</a:t>
            </a:r>
            <a:r>
              <a:rPr lang="zh-TW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土質不適合種植，但可以考慮開墾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種植前需要土壤取樣</a:t>
            </a:r>
            <a:r>
              <a:rPr lang="zh-TW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，並且考慮開發的難度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需要操作農作實驗以驗證結論</a:t>
            </a:r>
            <a:endParaRPr lang="en-US" altLang="zh-TW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誤差：土壤分類圖的覆蓋範圍與準確率，各環境因子的相關係數計算，使用</a:t>
            </a:r>
            <a:r>
              <a:rPr lang="en-US" altLang="zh-TW" dirty="0">
                <a:latin typeface="PingFang SC" panose="020B0400000000000000" pitchFamily="34" charset="-122"/>
                <a:ea typeface="PingFang SC" panose="020B0400000000000000" pitchFamily="34" charset="-122"/>
              </a:rPr>
              <a:t>Google</a:t>
            </a:r>
            <a:r>
              <a:rPr lang="zh-TW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dirty="0">
                <a:latin typeface="PingFang SC" panose="020B0400000000000000" pitchFamily="34" charset="-122"/>
                <a:ea typeface="PingFang SC" panose="020B0400000000000000" pitchFamily="34" charset="-122"/>
              </a:rPr>
              <a:t>earth</a:t>
            </a:r>
            <a:r>
              <a:rPr lang="zh-TW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初步篩選觀測站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>
              <a:buNone/>
            </a:pPr>
            <a:endParaRPr lang="zh-CN" altLang="en-US" dirty="0">
              <a:ea typeface="PingFang SC" panose="020B0400000000000000" pitchFamily="34" charset="-122"/>
            </a:endParaRPr>
          </a:p>
        </p:txBody>
      </p:sp>
      <p:pic>
        <p:nvPicPr>
          <p:cNvPr id="11" name="图形 10" descr="集体讨论">
            <a:extLst>
              <a:ext uri="{FF2B5EF4-FFF2-40B4-BE49-F238E27FC236}">
                <a16:creationId xmlns:a16="http://schemas.microsoft.com/office/drawing/2014/main" id="{26E49139-5071-E74C-9FFC-624EDC211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064" y="455613"/>
            <a:ext cx="688975" cy="6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40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3678FAA-5455-C24B-8C58-20874D9051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annotate SC" panose="03000500000000000000" pitchFamily="66" charset="-122"/>
                <a:ea typeface="Hannotate SC" panose="03000500000000000000" pitchFamily="66" charset="-122"/>
              </a:rPr>
              <a:t>蒸散率，</a:t>
            </a:r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E0E343E-EA96-9846-A6CC-A932A1DB5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06" y="38165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TW" altLang="en-US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未來期望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8593B3-AA55-CF4A-9D7C-83440BD47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585BE40-11CE-9744-AC94-E4B747F5F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01" y="681037"/>
            <a:ext cx="607622" cy="607622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B748954-29E4-574B-93E2-00C2BC1C8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考慮小麥</a:t>
            </a:r>
            <a:r>
              <a:rPr lang="zh-CN" altLang="en-US" dirty="0">
                <a:solidFill>
                  <a:srgbClr val="D8868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全台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的適宜種植地區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考慮小麥其他</a:t>
            </a:r>
            <a:r>
              <a:rPr lang="zh-CN" altLang="en-US" dirty="0">
                <a:solidFill>
                  <a:srgbClr val="D8868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生長階段</a:t>
            </a:r>
            <a:endParaRPr lang="en-US" altLang="zh-CN" dirty="0">
              <a:solidFill>
                <a:srgbClr val="D8868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找出</a:t>
            </a:r>
            <a:r>
              <a:rPr lang="zh-CN" altLang="en-US" dirty="0">
                <a:solidFill>
                  <a:srgbClr val="D8868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其他作物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的適宜種植地區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>
              <a:buNone/>
            </a:pPr>
            <a:endParaRPr lang="en-US" altLang="zh-CN" dirty="0"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7267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3678FAA-5455-C24B-8C58-20874D9051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annotate SC" panose="03000500000000000000" pitchFamily="66" charset="-122"/>
                <a:ea typeface="Hannotate SC" panose="03000500000000000000" pitchFamily="66" charset="-122"/>
              </a:rPr>
              <a:t>，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8593B3-AA55-CF4A-9D7C-83440BD47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7A246E-035D-7048-805F-2D7AD5E0F838}"/>
              </a:ext>
            </a:extLst>
          </p:cNvPr>
          <p:cNvSpPr txBox="1"/>
          <p:nvPr/>
        </p:nvSpPr>
        <p:spPr>
          <a:xfrm>
            <a:off x="1278437" y="2250831"/>
            <a:ext cx="97348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your attention ! </a:t>
            </a:r>
          </a:p>
          <a:p>
            <a:pPr algn="ctr"/>
            <a:endParaRPr kumimoji="1" lang="en-US" altLang="zh-CN" sz="4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4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? </a:t>
            </a:r>
            <a:endParaRPr kumimoji="1" lang="zh-CN" altLang="en-US" sz="4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104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FBD2347-C44D-C146-9ABC-60CB0C96A7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18EDC5B-2E74-1E4E-BD3F-E81E97D2E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6" y="4195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TW" altLang="en-US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資料收集</a:t>
            </a:r>
            <a:endParaRPr kumimoji="1" lang="zh-CN" altLang="en-US" sz="36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24B2D45-762D-F844-BC80-C3081E253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7EA03BD2-6D30-0D4D-AB1D-3411C0388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2643520"/>
              </p:ext>
            </p:extLst>
          </p:nvPr>
        </p:nvGraphicFramePr>
        <p:xfrm>
          <a:off x="845325" y="2051914"/>
          <a:ext cx="10799336" cy="5572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0CDCAA11-1258-6447-9E41-C38F1AF7C651}"/>
              </a:ext>
            </a:extLst>
          </p:cNvPr>
          <p:cNvSpPr/>
          <p:nvPr/>
        </p:nvSpPr>
        <p:spPr>
          <a:xfrm>
            <a:off x="716008" y="1035788"/>
            <a:ext cx="11312436" cy="4920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氣候資料</a:t>
            </a:r>
            <a:r>
              <a:rPr lang="zh-TW" altLang="en-US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endParaRPr lang="en-US" altLang="zh-TW" sz="3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TW" altLang="en-US" sz="3600" dirty="0">
                <a:latin typeface="DengXian" panose="02010600030101010101" pitchFamily="2" charset="-122"/>
                <a:ea typeface="DengXian" panose="02010600030101010101" pitchFamily="2" charset="-122"/>
              </a:rPr>
              <a:t>   </a:t>
            </a:r>
            <a:r>
              <a:rPr lang="zh-TW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時間上的選擇：</a:t>
            </a:r>
            <a:endParaRPr lang="en-US" altLang="zh-TW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TW" sz="2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endParaRPr lang="en-US" altLang="zh-TW" sz="2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endParaRPr lang="en-US" altLang="zh-TW" sz="2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endParaRPr lang="en-US" altLang="zh-TW" sz="2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TW" altLang="en-US" sz="2800" dirty="0">
                <a:latin typeface="DengXian" panose="02010600030101010101" pitchFamily="2" charset="-122"/>
                <a:ea typeface="DengXian" panose="02010600030101010101" pitchFamily="2" charset="-122"/>
              </a:rPr>
              <a:t>    </a:t>
            </a:r>
            <a:r>
              <a:rPr lang="en-US" altLang="zh-TW" sz="2800" dirty="0">
                <a:latin typeface="DengXian" panose="02010600030101010101" pitchFamily="2" charset="-122"/>
                <a:ea typeface="DengXian" panose="02010600030101010101" pitchFamily="2" charset="-122"/>
                <a:sym typeface="Wingdings" pitchFamily="2" charset="2"/>
              </a:rPr>
              <a:t> </a:t>
            </a:r>
            <a:r>
              <a:rPr lang="en-US" altLang="zh-TW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2016-2018</a:t>
            </a:r>
            <a:r>
              <a:rPr lang="zh-TW" alt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年份</a:t>
            </a:r>
            <a:r>
              <a:rPr lang="zh-TW" altLang="en-US" sz="2800" dirty="0">
                <a:latin typeface="DengXian" panose="02010600030101010101" pitchFamily="2" charset="-122"/>
                <a:ea typeface="DengXian" panose="02010600030101010101" pitchFamily="2" charset="-122"/>
              </a:rPr>
              <a:t>的</a:t>
            </a:r>
            <a:r>
              <a:rPr lang="en-US" altLang="zh-TW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1-4</a:t>
            </a:r>
            <a:r>
              <a:rPr lang="zh-TW" alt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月</a:t>
            </a:r>
            <a:r>
              <a:rPr lang="en-US" altLang="zh-TW" sz="2800" dirty="0" err="1">
                <a:latin typeface="DengXian" panose="02010600030101010101" pitchFamily="2" charset="-122"/>
                <a:ea typeface="DengXian" panose="02010600030101010101" pitchFamily="2" charset="-122"/>
              </a:rPr>
              <a:t>codis</a:t>
            </a:r>
            <a:r>
              <a:rPr lang="zh-TW" altLang="en-US" sz="2800" dirty="0">
                <a:latin typeface="DengXian" panose="02010600030101010101" pitchFamily="2" charset="-122"/>
                <a:ea typeface="DengXian" panose="02010600030101010101" pitchFamily="2" charset="-122"/>
              </a:rPr>
              <a:t>資料</a:t>
            </a:r>
            <a:endParaRPr lang="zh-TW" altLang="en-US" sz="3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7" name="圖片 11">
            <a:extLst>
              <a:ext uri="{FF2B5EF4-FFF2-40B4-BE49-F238E27FC236}">
                <a16:creationId xmlns:a16="http://schemas.microsoft.com/office/drawing/2014/main" id="{0DEA687D-94AC-ED4F-ADFE-743DF7445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335" y="318510"/>
            <a:ext cx="717278" cy="717278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7A4DFE7-720F-3745-90AA-2E4953363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6" y="2863868"/>
            <a:ext cx="10515600" cy="27479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栽培時間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：秋冬季，即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11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月至隔年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 </a:t>
            </a:r>
            <a:endParaRPr lang="en-US" altLang="zh-TW" sz="2000" b="1" dirty="0">
              <a:latin typeface="PingFang SC" panose="020B0400000000000000" pitchFamily="34" charset="-122"/>
              <a:ea typeface="PingFang SC" panose="020B0400000000000000" pitchFamily="34" charset="-122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最適播種時間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en-US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11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月播種，避開高溫、颱風 、梅雨</a:t>
            </a:r>
            <a:endParaRPr lang="en-US" altLang="zh-TW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2000" dirty="0">
              <a:ea typeface="PingFang SC" panose="020B0400000000000000" pitchFamily="34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C1CD6DB9-48D7-C141-A7D7-786C0FF990D5}"/>
              </a:ext>
            </a:extLst>
          </p:cNvPr>
          <p:cNvSpPr/>
          <p:nvPr/>
        </p:nvSpPr>
        <p:spPr>
          <a:xfrm>
            <a:off x="8412480" y="4192172"/>
            <a:ext cx="1557189" cy="1195754"/>
          </a:xfrm>
          <a:prstGeom prst="roundRect">
            <a:avLst/>
          </a:prstGeom>
          <a:noFill/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41D8A1-5033-DE4A-9089-74AB2044ADB5}"/>
              </a:ext>
            </a:extLst>
          </p:cNvPr>
          <p:cNvSpPr txBox="1"/>
          <p:nvPr/>
        </p:nvSpPr>
        <p:spPr>
          <a:xfrm>
            <a:off x="6991643" y="6308208"/>
            <a:ext cx="2602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Source: 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陳筱鈞</a:t>
            </a:r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,2013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57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3C1F1EA-328F-D741-AB99-3BA14A4693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653E99-C2A7-904E-AFC6-1C56DB242EF8}"/>
              </a:ext>
            </a:extLst>
          </p:cNvPr>
          <p:cNvSpPr txBox="1"/>
          <p:nvPr/>
        </p:nvSpPr>
        <p:spPr>
          <a:xfrm>
            <a:off x="1164864" y="1698568"/>
            <a:ext cx="9728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土壤資料：</a:t>
            </a:r>
            <a:endParaRPr lang="en-US" altLang="zh-TW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含經緯度和海拔的台灣土壤分佈圖</a:t>
            </a:r>
            <a:endParaRPr lang="zh-TW" altLang="en-US" sz="3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各環境因子相關性</a:t>
            </a:r>
            <a:endParaRPr lang="en-US" altLang="zh-TW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小麥生長生理參數</a:t>
            </a:r>
          </a:p>
          <a:p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F10E447-98D5-A640-9B29-7EE6A57EF817}"/>
              </a:ext>
            </a:extLst>
          </p:cNvPr>
          <p:cNvSpPr txBox="1">
            <a:spLocks/>
          </p:cNvSpPr>
          <p:nvPr/>
        </p:nvSpPr>
        <p:spPr>
          <a:xfrm>
            <a:off x="1298506" y="612156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資料收集</a:t>
            </a:r>
            <a:endParaRPr kumimoji="1" lang="zh-CN" altLang="en-US" sz="36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圖片 11">
            <a:extLst>
              <a:ext uri="{FF2B5EF4-FFF2-40B4-BE49-F238E27FC236}">
                <a16:creationId xmlns:a16="http://schemas.microsoft.com/office/drawing/2014/main" id="{F4F78101-4434-2B44-B925-72385D284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86" y="515460"/>
            <a:ext cx="717278" cy="71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35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BFF8608-322E-B547-A4B8-24E9EF2210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1A533F-4671-F945-A472-B7051AA11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423" y="-117746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環境因子和小麥品質的相關性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FCBEE30A-6E9B-3145-BBCA-8687439FD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3" y="979474"/>
            <a:ext cx="6228805" cy="5513400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3B721EB-CC19-1742-B6F3-9263E6D81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694" t="15569" r="21257" b="22993"/>
          <a:stretch/>
        </p:blipFill>
        <p:spPr>
          <a:xfrm>
            <a:off x="100013" y="100254"/>
            <a:ext cx="1014413" cy="8895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822C32F-6269-1D44-A0BE-355CCB6A19D0}"/>
              </a:ext>
            </a:extLst>
          </p:cNvPr>
          <p:cNvSpPr txBox="1"/>
          <p:nvPr/>
        </p:nvSpPr>
        <p:spPr>
          <a:xfrm>
            <a:off x="7183012" y="6321042"/>
            <a:ext cx="2602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Source: 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陳筱鈞</a:t>
            </a:r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,2013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2" name="圖片 3">
            <a:extLst>
              <a:ext uri="{FF2B5EF4-FFF2-40B4-BE49-F238E27FC236}">
                <a16:creationId xmlns:a16="http://schemas.microsoft.com/office/drawing/2014/main" id="{1D9D7BA1-090C-174F-B7CE-4F5877D09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031D10-09C4-7947-A09A-00BC42C4FD5C}"/>
              </a:ext>
            </a:extLst>
          </p:cNvPr>
          <p:cNvSpPr/>
          <p:nvPr/>
        </p:nvSpPr>
        <p:spPr>
          <a:xfrm>
            <a:off x="1374801" y="1207817"/>
            <a:ext cx="2532185" cy="2491986"/>
          </a:xfrm>
          <a:prstGeom prst="rect">
            <a:avLst/>
          </a:prstGeom>
          <a:noFill/>
          <a:ln w="127000">
            <a:solidFill>
              <a:srgbClr val="FFC000">
                <a:alpha val="7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587FA01-2123-B04C-9F73-EDC45A5BBAF7}"/>
              </a:ext>
            </a:extLst>
          </p:cNvPr>
          <p:cNvSpPr txBox="1"/>
          <p:nvPr/>
        </p:nvSpPr>
        <p:spPr>
          <a:xfrm>
            <a:off x="7099382" y="1797784"/>
            <a:ext cx="3528077" cy="32624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CN" sz="20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ctr"/>
            <a:endParaRPr lang="en-US" altLang="zh-CN" sz="20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ctr"/>
            <a:r>
              <a:rPr lang="zh-TW" altLang="en-US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和小麥品質最相關的環境因子</a:t>
            </a:r>
            <a:endParaRPr lang="en-US" altLang="zh-TW" sz="20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ctr"/>
            <a:endParaRPr lang="en-US" altLang="zh-TW" sz="20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342900" indent="-342900"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濕度</a:t>
            </a:r>
            <a:endParaRPr lang="en-US" altLang="zh-TW" sz="20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342900" indent="-342900"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溫度</a:t>
            </a:r>
            <a:endParaRPr lang="en-US" altLang="zh-TW" sz="20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342900" indent="-342900"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光照</a:t>
            </a:r>
            <a:endParaRPr lang="en-US" altLang="zh-TW" sz="20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altLang="zh-CN" sz="20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zh-CN" altLang="en-US" sz="16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C413AA6-C8E2-0743-BFD2-B72E01B5EE3F}"/>
              </a:ext>
            </a:extLst>
          </p:cNvPr>
          <p:cNvCxnSpPr>
            <a:cxnSpLocks/>
          </p:cNvCxnSpPr>
          <p:nvPr/>
        </p:nvCxnSpPr>
        <p:spPr>
          <a:xfrm>
            <a:off x="5159620" y="2281133"/>
            <a:ext cx="1554480" cy="36576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97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EB0C324-8B6D-ED49-9998-641089A74508}"/>
              </a:ext>
            </a:extLst>
          </p:cNvPr>
          <p:cNvSpPr/>
          <p:nvPr/>
        </p:nvSpPr>
        <p:spPr>
          <a:xfrm>
            <a:off x="-29597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57CDD16-8316-7247-9519-207FC05C6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336" y="22690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小麥生理參數</a:t>
            </a:r>
            <a:r>
              <a:rPr kumimoji="1" lang="zh-TW" altLang="en-US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kumimoji="1" lang="en-US" altLang="zh-TW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literature study)</a:t>
            </a:r>
            <a:endParaRPr kumimoji="1" lang="zh-CN" altLang="en-US" sz="3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92FCF-7814-854F-819D-DA514AD96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463"/>
            <a:ext cx="10515600" cy="2747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kumimoji="1" lang="zh-CN" altLang="en-US" sz="2000" dirty="0">
              <a:ea typeface="PingFang SC" panose="020B0400000000000000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926389F-0C6E-DE4D-A624-ACB8175C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6228AB1-9CAD-0D42-9E4D-E26A07180D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694" t="15569" r="21257" b="22993"/>
          <a:stretch/>
        </p:blipFill>
        <p:spPr>
          <a:xfrm>
            <a:off x="100013" y="443956"/>
            <a:ext cx="1014413" cy="8895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36698EF-8448-F84E-A4EC-64FA8DA390D5}"/>
              </a:ext>
            </a:extLst>
          </p:cNvPr>
          <p:cNvSpPr txBox="1"/>
          <p:nvPr/>
        </p:nvSpPr>
        <p:spPr>
          <a:xfrm>
            <a:off x="6313532" y="6376495"/>
            <a:ext cx="480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Source: 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陳筱鈞</a:t>
            </a:r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,2013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&amp;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Farooq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2011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C04CB49A-E09D-504C-9734-C70BEE772D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452063"/>
              </p:ext>
            </p:extLst>
          </p:nvPr>
        </p:nvGraphicFramePr>
        <p:xfrm>
          <a:off x="-211017" y="1808307"/>
          <a:ext cx="5528603" cy="3242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53034976-32E1-5548-8B71-8660B4CDC785}"/>
              </a:ext>
            </a:extLst>
          </p:cNvPr>
          <p:cNvSpPr txBox="1"/>
          <p:nvPr/>
        </p:nvSpPr>
        <p:spPr>
          <a:xfrm>
            <a:off x="838200" y="5551708"/>
            <a:ext cx="3587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影響小麥品種的關鍵環境因子</a:t>
            </a:r>
            <a:endParaRPr kumimoji="1" lang="zh-CN" altLang="en-US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EDA51E26-A28B-324E-9346-114FC33A37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4385152"/>
              </p:ext>
            </p:extLst>
          </p:nvPr>
        </p:nvGraphicFramePr>
        <p:xfrm>
          <a:off x="5055869" y="1530960"/>
          <a:ext cx="5804389" cy="4583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487755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FBD2347-C44D-C146-9ABC-60CB0C96A7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18EDC5B-2E74-1E4E-BD3F-E81E97D2E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6" y="4195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TW" altLang="en-US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資料整理</a:t>
            </a:r>
            <a:endParaRPr kumimoji="1" lang="zh-CN" altLang="en-US" sz="36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24B2D45-762D-F844-BC80-C3081E253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CDCAA11-1258-6447-9E41-C38F1AF7C651}"/>
              </a:ext>
            </a:extLst>
          </p:cNvPr>
          <p:cNvSpPr/>
          <p:nvPr/>
        </p:nvSpPr>
        <p:spPr>
          <a:xfrm>
            <a:off x="631914" y="1409479"/>
            <a:ext cx="11312436" cy="7033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篩選台中氣象站：</a:t>
            </a: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google map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篩選農耕區</a:t>
            </a: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 </a:t>
            </a: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個</a:t>
            </a: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 23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個</a:t>
            </a:r>
            <a:endParaRPr lang="en-US" altLang="zh-TW" sz="2400" dirty="0">
              <a:latin typeface="PingFang SC" panose="020B0400000000000000" pitchFamily="34" charset="-122"/>
              <a:ea typeface="PingFang SC" panose="020B0400000000000000" pitchFamily="34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處理</a:t>
            </a:r>
            <a:r>
              <a:rPr lang="en-US" altLang="zh-TW" sz="3200" dirty="0" err="1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codis</a:t>
            </a:r>
            <a:r>
              <a:rPr lang="zh-TW" altLang="en-US" sz="32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資料（</a:t>
            </a:r>
            <a:r>
              <a:rPr lang="en-US" altLang="zh-TW" sz="32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R</a:t>
            </a:r>
            <a:r>
              <a:rPr lang="zh-TW" altLang="en-US" sz="32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） </a:t>
            </a:r>
            <a:endParaRPr lang="en-US" altLang="zh-TW" sz="3200" dirty="0">
              <a:latin typeface="PingFang SC" panose="020B0400000000000000" pitchFamily="34" charset="-122"/>
              <a:ea typeface="PingFang SC" panose="020B0400000000000000" pitchFamily="34" charset="-122"/>
              <a:sym typeface="Wingdings" pitchFamily="2" charset="2"/>
            </a:endParaRPr>
          </a:p>
          <a:p>
            <a:pPr marL="457200" lvl="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 </a:t>
            </a: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hour day  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均值</a:t>
            </a:r>
            <a:endParaRPr lang="en-US" altLang="zh-TW" sz="2400" dirty="0">
              <a:latin typeface="PingFang SC" panose="020B0400000000000000" pitchFamily="34" charset="-122"/>
              <a:ea typeface="PingFang SC" panose="020B0400000000000000" pitchFamily="34" charset="-122"/>
              <a:sym typeface="Wingdings" pitchFamily="2" charset="2"/>
            </a:endParaRPr>
          </a:p>
          <a:p>
            <a:pPr marL="571500" lvl="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以</a:t>
            </a: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week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為單位，取中位數</a:t>
            </a:r>
            <a:endParaRPr lang="en-US" altLang="zh-TW" sz="2400" dirty="0">
              <a:latin typeface="PingFang SC" panose="020B0400000000000000" pitchFamily="34" charset="-122"/>
              <a:ea typeface="PingFang SC" panose="020B0400000000000000" pitchFamily="34" charset="-122"/>
              <a:sym typeface="Wingdings" pitchFamily="2" charset="2"/>
            </a:endParaRPr>
          </a:p>
          <a:p>
            <a:pPr marL="571500" lvl="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對</a:t>
            </a: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null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值的處理</a:t>
            </a: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 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以</a:t>
            </a: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mean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填充</a:t>
            </a:r>
            <a:endParaRPr lang="en-US" altLang="zh-TW" sz="2400" dirty="0">
              <a:latin typeface="PingFang SC" panose="020B0400000000000000" pitchFamily="34" charset="-122"/>
              <a:ea typeface="PingFang SC" panose="020B0400000000000000" pitchFamily="34" charset="-122"/>
              <a:sym typeface="Wingdings" pitchFamily="2" charset="2"/>
            </a:endParaRPr>
          </a:p>
          <a:p>
            <a:pPr marL="571500" lvl="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根據小麥生理資料計算溫濕度</a:t>
            </a: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ranking</a:t>
            </a:r>
          </a:p>
          <a:p>
            <a:pPr marL="571500" lvl="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溫濕度</a:t>
            </a: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ranking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求和</a:t>
            </a:r>
            <a:endParaRPr lang="en-US" altLang="zh-TW" sz="2400" dirty="0">
              <a:latin typeface="PingFang SC" panose="020B0400000000000000" pitchFamily="34" charset="-122"/>
              <a:ea typeface="PingFang SC" panose="020B0400000000000000" pitchFamily="34" charset="-122"/>
              <a:sym typeface="Wingdings" pitchFamily="2" charset="2"/>
            </a:endParaRPr>
          </a:p>
          <a:p>
            <a:pPr lvl="0">
              <a:lnSpc>
                <a:spcPct val="150000"/>
              </a:lnSpc>
            </a:pPr>
            <a:endParaRPr lang="en-US" altLang="zh-TW" sz="3600" dirty="0">
              <a:latin typeface="DengXian" panose="02010600030101010101" pitchFamily="2" charset="-122"/>
              <a:ea typeface="DengXian" panose="02010600030101010101" pitchFamily="2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latin typeface="Hannotate SC" panose="03000500000000000000" pitchFamily="66" charset="-122"/>
              <a:ea typeface="Hannotate SC" panose="03000500000000000000" pitchFamily="66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latin typeface="Hannotate SC" panose="03000500000000000000" pitchFamily="66" charset="-122"/>
              <a:ea typeface="Hannotate SC" panose="03000500000000000000" pitchFamily="66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8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pic>
        <p:nvPicPr>
          <p:cNvPr id="5" name="图形 4" descr="复选标记">
            <a:extLst>
              <a:ext uri="{FF2B5EF4-FFF2-40B4-BE49-F238E27FC236}">
                <a16:creationId xmlns:a16="http://schemas.microsoft.com/office/drawing/2014/main" id="{41FF86F0-1568-724B-AF7C-D9B6FD695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7651" y="2909291"/>
            <a:ext cx="410685" cy="410685"/>
          </a:xfrm>
          <a:prstGeom prst="rect">
            <a:avLst/>
          </a:prstGeom>
        </p:spPr>
      </p:pic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FD27B35C-CC49-4B40-A376-6537B9E9A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300533"/>
              </p:ext>
            </p:extLst>
          </p:nvPr>
        </p:nvGraphicFramePr>
        <p:xfrm>
          <a:off x="6872800" y="2664640"/>
          <a:ext cx="2722880" cy="148336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361440">
                  <a:extLst>
                    <a:ext uri="{9D8B030D-6E8A-4147-A177-3AD203B41FA5}">
                      <a16:colId xmlns:a16="http://schemas.microsoft.com/office/drawing/2014/main" val="2658259758"/>
                    </a:ext>
                  </a:extLst>
                </a:gridCol>
                <a:gridCol w="1361440">
                  <a:extLst>
                    <a:ext uri="{9D8B030D-6E8A-4147-A177-3AD203B41FA5}">
                      <a16:colId xmlns:a16="http://schemas.microsoft.com/office/drawing/2014/main" val="460020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溫度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0" i="0" dirty="0">
                        <a:ea typeface="PingFang SC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49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濕度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0" i="0" dirty="0">
                        <a:ea typeface="PingFang SC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071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光照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0" i="0" dirty="0">
                        <a:ea typeface="PingFang SC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130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土壤</a:t>
                      </a:r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0" i="0" dirty="0">
                        <a:ea typeface="PingFang SC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716243"/>
                  </a:ext>
                </a:extLst>
              </a:tr>
            </a:tbl>
          </a:graphicData>
        </a:graphic>
      </p:graphicFrame>
      <p:pic>
        <p:nvPicPr>
          <p:cNvPr id="15" name="图形 14" descr="复选标记">
            <a:extLst>
              <a:ext uri="{FF2B5EF4-FFF2-40B4-BE49-F238E27FC236}">
                <a16:creationId xmlns:a16="http://schemas.microsoft.com/office/drawing/2014/main" id="{D7DA7E5C-A4F4-5047-A32B-2545D1B77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1038" y="2738201"/>
            <a:ext cx="328558" cy="328558"/>
          </a:xfrm>
          <a:prstGeom prst="rect">
            <a:avLst/>
          </a:prstGeom>
        </p:spPr>
      </p:pic>
      <p:pic>
        <p:nvPicPr>
          <p:cNvPr id="16" name="图形 15" descr="复选标记">
            <a:extLst>
              <a:ext uri="{FF2B5EF4-FFF2-40B4-BE49-F238E27FC236}">
                <a16:creationId xmlns:a16="http://schemas.microsoft.com/office/drawing/2014/main" id="{6089009D-E405-734E-B2D6-A8D5F35B2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6826" y="3101620"/>
            <a:ext cx="328558" cy="328558"/>
          </a:xfrm>
          <a:prstGeom prst="rect">
            <a:avLst/>
          </a:prstGeom>
        </p:spPr>
      </p:pic>
      <p:pic>
        <p:nvPicPr>
          <p:cNvPr id="7" name="图形 6" descr="关闭">
            <a:extLst>
              <a:ext uri="{FF2B5EF4-FFF2-40B4-BE49-F238E27FC236}">
                <a16:creationId xmlns:a16="http://schemas.microsoft.com/office/drawing/2014/main" id="{BA42F451-2FF7-9D40-A86F-12CF42F76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6827" y="3449503"/>
            <a:ext cx="349654" cy="349654"/>
          </a:xfrm>
          <a:prstGeom prst="rect">
            <a:avLst/>
          </a:prstGeom>
        </p:spPr>
      </p:pic>
      <p:pic>
        <p:nvPicPr>
          <p:cNvPr id="11" name="图形 10" descr="Internet">
            <a:extLst>
              <a:ext uri="{FF2B5EF4-FFF2-40B4-BE49-F238E27FC236}">
                <a16:creationId xmlns:a16="http://schemas.microsoft.com/office/drawing/2014/main" id="{C76E695B-84C1-6940-AE66-865BC9F89D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0886" y="278882"/>
            <a:ext cx="779403" cy="779403"/>
          </a:xfrm>
          <a:prstGeom prst="rect">
            <a:avLst/>
          </a:prstGeom>
        </p:spPr>
      </p:pic>
      <p:pic>
        <p:nvPicPr>
          <p:cNvPr id="12" name="图形 11" descr="复选标记">
            <a:extLst>
              <a:ext uri="{FF2B5EF4-FFF2-40B4-BE49-F238E27FC236}">
                <a16:creationId xmlns:a16="http://schemas.microsoft.com/office/drawing/2014/main" id="{3EAEACF0-D9B7-5C4D-AC23-13D6C5811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6684" y="3802661"/>
            <a:ext cx="328558" cy="3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24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B07756-ED59-6343-A6E9-97E6EC3D0D82}"/>
              </a:ext>
            </a:extLst>
          </p:cNvPr>
          <p:cNvSpPr/>
          <p:nvPr/>
        </p:nvSpPr>
        <p:spPr>
          <a:xfrm>
            <a:off x="-13445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15CA36A-6994-A246-850C-38AF6A36B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173863"/>
              </p:ext>
            </p:extLst>
          </p:nvPr>
        </p:nvGraphicFramePr>
        <p:xfrm>
          <a:off x="1158215" y="392139"/>
          <a:ext cx="8628240" cy="511274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87662">
                  <a:extLst>
                    <a:ext uri="{9D8B030D-6E8A-4147-A177-3AD203B41FA5}">
                      <a16:colId xmlns:a16="http://schemas.microsoft.com/office/drawing/2014/main" val="1025311987"/>
                    </a:ext>
                  </a:extLst>
                </a:gridCol>
                <a:gridCol w="1814733">
                  <a:extLst>
                    <a:ext uri="{9D8B030D-6E8A-4147-A177-3AD203B41FA5}">
                      <a16:colId xmlns:a16="http://schemas.microsoft.com/office/drawing/2014/main" val="650545937"/>
                    </a:ext>
                  </a:extLst>
                </a:gridCol>
                <a:gridCol w="1631852">
                  <a:extLst>
                    <a:ext uri="{9D8B030D-6E8A-4147-A177-3AD203B41FA5}">
                      <a16:colId xmlns:a16="http://schemas.microsoft.com/office/drawing/2014/main" val="1340787760"/>
                    </a:ext>
                  </a:extLst>
                </a:gridCol>
                <a:gridCol w="1491175">
                  <a:extLst>
                    <a:ext uri="{9D8B030D-6E8A-4147-A177-3AD203B41FA5}">
                      <a16:colId xmlns:a16="http://schemas.microsoft.com/office/drawing/2014/main" val="2391595286"/>
                    </a:ext>
                  </a:extLst>
                </a:gridCol>
                <a:gridCol w="1502818">
                  <a:extLst>
                    <a:ext uri="{9D8B030D-6E8A-4147-A177-3AD203B41FA5}">
                      <a16:colId xmlns:a16="http://schemas.microsoft.com/office/drawing/2014/main" val="4101036365"/>
                    </a:ext>
                  </a:extLst>
                </a:gridCol>
              </a:tblGrid>
              <a:tr h="639093">
                <a:tc>
                  <a:txBody>
                    <a:bodyPr/>
                    <a:lstStyle/>
                    <a:p>
                      <a:endParaRPr lang="zh-CN" altLang="en-US" sz="2000" b="1" dirty="0"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溫度</a:t>
                      </a:r>
                      <a:r>
                        <a:rPr lang="en-US" altLang="zh-CN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</a:t>
                      </a:r>
                      <a:r>
                        <a:rPr lang="zh-CN" altLang="en-US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分</a:t>
                      </a:r>
                      <a:r>
                        <a:rPr lang="en-US" altLang="zh-CN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6</a:t>
                      </a:r>
                      <a:r>
                        <a:rPr lang="zh-CN" altLang="en-US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級</a:t>
                      </a:r>
                      <a:r>
                        <a:rPr lang="en-US" altLang="zh-CN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)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溫度</a:t>
                      </a:r>
                      <a:r>
                        <a:rPr lang="en-US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ranking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濕度</a:t>
                      </a:r>
                      <a:r>
                        <a:rPr lang="en-US" altLang="zh-CN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(</a:t>
                      </a:r>
                      <a:r>
                        <a:rPr lang="zh-CN" altLang="en-US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分</a:t>
                      </a:r>
                      <a:r>
                        <a:rPr lang="en-US" altLang="zh-CN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4</a:t>
                      </a:r>
                      <a:r>
                        <a:rPr lang="zh-CN" altLang="en-US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級</a:t>
                      </a:r>
                      <a:r>
                        <a:rPr lang="en-US" altLang="zh-CN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)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濕度</a:t>
                      </a:r>
                      <a:r>
                        <a:rPr lang="en-US" sz="2000" b="1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ranking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948982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effectLst/>
                          <a:latin typeface="Arial" panose="020B0604020202020204" pitchFamily="34" charset="0"/>
                          <a:ea typeface="PingFang SC" panose="020B0400000000000000" pitchFamily="34" charset="-122"/>
                          <a:cs typeface="Arial" panose="020B0604020202020204" pitchFamily="34" charset="0"/>
                        </a:rPr>
                        <a:t>最適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21.0-22.0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6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86%-88%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6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9592538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2nd</a:t>
                      </a:r>
                      <a:r>
                        <a:rPr lang="zh-CN" altLang="en-US" sz="1800" b="1" i="0" u="none" strike="noStrike" dirty="0">
                          <a:effectLst/>
                          <a:latin typeface="Arial" panose="020B0604020202020204" pitchFamily="34" charset="0"/>
                          <a:ea typeface="PingFang SC" panose="020B0400000000000000" pitchFamily="34" charset="-122"/>
                          <a:cs typeface="Arial" panose="020B0604020202020204" pitchFamily="34" charset="0"/>
                        </a:rPr>
                        <a:t>可生長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20.0-20.9, 22.0-22.9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&gt;70%, &lt;86%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4464455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3rd </a:t>
                      </a:r>
                      <a:r>
                        <a:rPr lang="zh-CN" altLang="en-US" sz="1800" b="1" i="0" u="none" strike="noStrike" dirty="0">
                          <a:effectLst/>
                          <a:latin typeface="Arial" panose="020B0604020202020204" pitchFamily="34" charset="0"/>
                          <a:ea typeface="PingFang SC" panose="020B0400000000000000" pitchFamily="34" charset="-122"/>
                          <a:cs typeface="Arial" panose="020B0604020202020204" pitchFamily="34" charset="0"/>
                        </a:rPr>
                        <a:t>可生長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18.0-19.9</a:t>
                      </a:r>
                      <a:r>
                        <a:rPr lang="zh-CN" altLang="en-US" sz="1800" u="none" strike="noStrike" dirty="0">
                          <a:effectLst/>
                        </a:rPr>
                        <a:t>，</a:t>
                      </a:r>
                      <a:r>
                        <a:rPr lang="en-US" altLang="zh-CN" sz="1800" u="none" strike="noStrike" dirty="0">
                          <a:effectLst/>
                        </a:rPr>
                        <a:t>23.0-24.9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&gt;70%, &lt;86%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6099293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4th reduce growth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25.0-26.9, 16.0-17.9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60%-70%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4831419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5th reduce growth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27.0-29.9, 13.0-15.9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60%-70%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8609857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6th limited growth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30.0-31.9, 10.0-11.9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&gt;88%, &lt;60%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3824608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7th limited growth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&gt;32, &lt;10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&gt;88%, &lt;60%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8436126"/>
                  </a:ext>
                </a:extLst>
              </a:tr>
            </a:tbl>
          </a:graphicData>
        </a:graphic>
      </p:graphicFrame>
      <p:pic>
        <p:nvPicPr>
          <p:cNvPr id="5" name="圖片 12">
            <a:extLst>
              <a:ext uri="{FF2B5EF4-FFF2-40B4-BE49-F238E27FC236}">
                <a16:creationId xmlns:a16="http://schemas.microsoft.com/office/drawing/2014/main" id="{03D05694-4CDB-6D4C-A9A5-072073D5F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41D26FE-A989-1843-9C61-E8F7CEB0C060}"/>
              </a:ext>
            </a:extLst>
          </p:cNvPr>
          <p:cNvSpPr/>
          <p:nvPr/>
        </p:nvSpPr>
        <p:spPr>
          <a:xfrm>
            <a:off x="5472335" y="1055075"/>
            <a:ext cx="956603" cy="4435738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BD30D2-0FA2-7E4B-B781-7CB19B68A1C6}"/>
              </a:ext>
            </a:extLst>
          </p:cNvPr>
          <p:cNvSpPr/>
          <p:nvPr/>
        </p:nvSpPr>
        <p:spPr>
          <a:xfrm>
            <a:off x="8550814" y="1055075"/>
            <a:ext cx="956603" cy="4435738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8B0978-D83B-DA45-99B5-8E2C7ABDE401}"/>
              </a:ext>
            </a:extLst>
          </p:cNvPr>
          <p:cNvSpPr txBox="1"/>
          <p:nvPr/>
        </p:nvSpPr>
        <p:spPr>
          <a:xfrm>
            <a:off x="1158215" y="5833710"/>
            <a:ext cx="91956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最適土質</a:t>
            </a:r>
            <a:r>
              <a:rPr lang="zh-TW" altLang="en-US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TW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灌排水良好（不耐淹），但以表土較深的坋質壤土為最適宜，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PH</a:t>
            </a:r>
            <a:r>
              <a:rPr lang="zh-TW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值則為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6~7</a:t>
            </a:r>
          </a:p>
          <a:p>
            <a:endParaRPr kumimoji="1" lang="zh-CN" altLang="en-US" dirty="0">
              <a:highlight>
                <a:srgbClr val="FFFF00"/>
              </a:highlight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4681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15823</TotalTime>
  <Words>2124</Words>
  <Application>Microsoft Office PowerPoint</Application>
  <PresentationFormat>Widescreen</PresentationFormat>
  <Paragraphs>492</Paragraphs>
  <Slides>36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DengXian</vt:lpstr>
      <vt:lpstr>Hannotate SC</vt:lpstr>
      <vt:lpstr>Microsoft YaHei</vt:lpstr>
      <vt:lpstr>PingFang SC</vt:lpstr>
      <vt:lpstr>Söhne</vt:lpstr>
      <vt:lpstr>Microsoft JhengHei</vt:lpstr>
      <vt:lpstr>PMingLiU</vt:lpstr>
      <vt:lpstr>PMingLiU</vt:lpstr>
      <vt:lpstr>Arial</vt:lpstr>
      <vt:lpstr>Calibri</vt:lpstr>
      <vt:lpstr>Calibri Light</vt:lpstr>
      <vt:lpstr>Wingdings</vt:lpstr>
      <vt:lpstr>Office 佈景主題</vt:lpstr>
      <vt:lpstr>小麥的適地適種 Predicting Optimal Wheat Cultivation Areas in Taiwan 台灣小麥的未來該如何選擇？(台中篇）</vt:lpstr>
      <vt:lpstr>台灣小麥現狀</vt:lpstr>
      <vt:lpstr>專案思路</vt:lpstr>
      <vt:lpstr>資料收集</vt:lpstr>
      <vt:lpstr>PowerPoint Presentation</vt:lpstr>
      <vt:lpstr>環境因子和小麥品質的相關性</vt:lpstr>
      <vt:lpstr>小麥生理參數（literature study)</vt:lpstr>
      <vt:lpstr>資料整理</vt:lpstr>
      <vt:lpstr>PowerPoint Presentation</vt:lpstr>
      <vt:lpstr>Arc GIS Pro        Kriging   </vt:lpstr>
      <vt:lpstr>試驗與調整</vt:lpstr>
      <vt:lpstr>PowerPoint Presentation</vt:lpstr>
      <vt:lpstr>試驗與調整</vt:lpstr>
      <vt:lpstr>試驗與調整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結論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結論</vt:lpstr>
      <vt:lpstr>PowerPoint Presentation</vt:lpstr>
      <vt:lpstr>兩個方法優缺點比較</vt:lpstr>
      <vt:lpstr>討論</vt:lpstr>
      <vt:lpstr>未來期望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台灣小麥適地適種</dc:title>
  <dc:creator>Microsoft Office User</dc:creator>
  <cp:lastModifiedBy>Hsiang-En Wei</cp:lastModifiedBy>
  <cp:revision>484</cp:revision>
  <dcterms:created xsi:type="dcterms:W3CDTF">2020-07-21T12:45:46Z</dcterms:created>
  <dcterms:modified xsi:type="dcterms:W3CDTF">2023-05-17T02:28:58Z</dcterms:modified>
</cp:coreProperties>
</file>